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8" r:id="rId2"/>
  </p:sldMasterIdLst>
  <p:notesMasterIdLst>
    <p:notesMasterId r:id="rId5"/>
  </p:notesMasterIdLst>
  <p:handoutMasterIdLst>
    <p:handoutMasterId r:id="rId6"/>
  </p:handoutMasterIdLst>
  <p:sldIdLst>
    <p:sldId id="264" r:id="rId3"/>
    <p:sldId id="265" r:id="rId4"/>
  </p:sldIdLst>
  <p:sldSz cx="9144000" cy="6858000" type="screen4x3"/>
  <p:notesSz cx="6858000" cy="9144000"/>
  <p:defaultTextStyle>
    <a:lvl1pPr marL="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FF60"/>
    <a:srgbClr val="D6A04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8" autoAdjust="0"/>
    <p:restoredTop sz="99427" autoAdjust="0"/>
  </p:normalViewPr>
  <p:slideViewPr>
    <p:cSldViewPr>
      <p:cViewPr>
        <p:scale>
          <a:sx n="100" d="100"/>
          <a:sy n="100" d="100"/>
        </p:scale>
        <p:origin x="-936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Relationship Id="rId14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col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1606272"/>
        <c:axId val="51607808"/>
      </c:barChart>
      <c:catAx>
        <c:axId val="51606272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1607808"/>
        <c:crosses val="autoZero"/>
        <c:auto val="1"/>
        <c:lblAlgn val="ctr"/>
        <c:lblOffset val="100"/>
      </c:catAx>
      <c:valAx>
        <c:axId val="51607808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crossAx val="51606272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Myriad Pro"/>
        </a:defRPr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bar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3302016"/>
        <c:axId val="53303552"/>
      </c:barChart>
      <c:catAx>
        <c:axId val="53302016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3303552"/>
        <c:crosses val="autoZero"/>
        <c:auto val="1"/>
        <c:lblAlgn val="ctr"/>
        <c:lblOffset val="100"/>
      </c:catAx>
      <c:valAx>
        <c:axId val="53303552"/>
        <c:scaling>
          <c:orientation val="minMax"/>
        </c:scaling>
        <c:axPos val="b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Myriad Pro"/>
              </a:defRPr>
            </a:pPr>
            <a:endParaRPr lang="de-DE"/>
          </a:p>
        </c:txPr>
        <c:crossAx val="53302016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title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title>
    <c:plotArea>
      <c:layout/>
      <c:pie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6BC1C"/>
            </a:solidFill>
          </c:spPr>
          <c:dPt>
            <c:idx val="0"/>
            <c:spPr>
              <a:solidFill>
                <a:srgbClr val="FDD518"/>
              </a:solidFill>
              <a:ln>
                <a:noFill/>
              </a:ln>
            </c:spPr>
          </c:dPt>
          <c:dPt>
            <c:idx val="1"/>
            <c:spPr>
              <a:solidFill>
                <a:srgbClr val="F8C31C"/>
              </a:solidFill>
              <a:ln>
                <a:noFill/>
              </a:ln>
            </c:spPr>
          </c:dPt>
          <c:dPt>
            <c:idx val="2"/>
            <c:spPr>
              <a:solidFill>
                <a:srgbClr val="E58324"/>
              </a:solidFill>
              <a:ln>
                <a:noFill/>
              </a:ln>
            </c:spPr>
          </c:dPt>
          <c:dPt>
            <c:idx val="3"/>
            <c:spPr>
              <a:solidFill>
                <a:srgbClr val="EEA521"/>
              </a:solidFill>
              <a:ln>
                <a:noFill/>
              </a:ln>
            </c:spPr>
          </c:dPt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6D64F"/>
            </a:solidFill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69715"/>
            </a:solidFill>
            <a:ln>
              <a:solidFill>
                <a:srgbClr val="FF921C"/>
              </a:solidFill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firstSliceAng val="0"/>
      </c:pieChart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zero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de-DE" sz="1200"/>
            </a:lvl1pPr>
            <a:extLst/>
          </a:lstStyle>
          <a:p>
            <a:fld id="{54D4857D-62A5-486B-9129-468003D7E020}" type="datetimeFigureOut">
              <a:rPr lang="de-DE" smtClean="0"/>
              <a:pPr/>
              <a:t>19.07.2016</a:t>
            </a:fld>
            <a:endParaRPr lang="de-DE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de-DE" sz="1200"/>
            </a:lvl1pPr>
            <a:extLst/>
          </a:lstStyle>
          <a:p>
            <a:fld id="{2EBE4566-6F3A-4CC1-BD6C-9C510D05F12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74426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de-DE" sz="1200"/>
            </a:lvl1pPr>
            <a:extLst/>
          </a:lstStyle>
          <a:p>
            <a:fld id="{2D2EF2CE-B28C-4ED4-8FD0-48BB3F48846A}" type="datetimeFigureOut">
              <a:rPr lang="de-AT"/>
              <a:pPr/>
              <a:t>19.07.2016</a:t>
            </a:fld>
            <a:endParaRPr lang="de-DE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de-DE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de-DE" sz="1200"/>
            </a:lvl1pPr>
            <a:extLst/>
          </a:lstStyle>
          <a:p>
            <a:fld id="{61807874-5299-41B2-A37A-6AA3547857F4}" type="slidenum">
              <a:rPr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34486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34D96-8A74-AB47-B1DC-391BFD4AA7FB}" type="slidenum">
              <a:rPr lang="de-DE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/>
                </a:solidFill>
                <a:latin typeface="Calibri"/>
              </a:rPr>
              <a:t>Pemberger Elke</a:t>
            </a:r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81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de-DE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de-DE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kumimoji="0" lang="de-AT" smtClean="0"/>
              <a:t>Master-Untertitelformat bearbeiten</a:t>
            </a:r>
            <a:endParaRPr kumimoji="0"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de-DE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de-DE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de-DE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de-DE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de-DE" sz="1100"/>
              <a:pPr algn="r"/>
              <a:t>19.07.2016</a:t>
            </a:fld>
            <a:endParaRPr kumimoji="0" lang="de-DE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de-DE" sz="1200"/>
              <a:pPr/>
              <a:t>‹Nr.›</a:t>
            </a:fld>
            <a:endParaRPr kumimoji="0" lang="de-DE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de-DE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de-DE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de-DE"/>
              <a:t>Titel anzeigen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kumimoji="0" lang="de-AT" smtClean="0"/>
              <a:t>Mastertextformat bearbeiten</a:t>
            </a:r>
          </a:p>
          <a:p>
            <a:pPr lvl="1" eaLnBrk="1" latinLnBrk="0" hangingPunct="1"/>
            <a:r>
              <a:rPr kumimoji="0" lang="de-AT" smtClean="0"/>
              <a:t>Zweite Ebene</a:t>
            </a:r>
          </a:p>
          <a:p>
            <a:pPr lvl="2" eaLnBrk="1" latinLnBrk="0" hangingPunct="1"/>
            <a:r>
              <a:rPr kumimoji="0" lang="de-AT" smtClean="0"/>
              <a:t>Dritte Ebene</a:t>
            </a:r>
          </a:p>
          <a:p>
            <a:pPr lvl="3" eaLnBrk="1" latinLnBrk="0" hangingPunct="1"/>
            <a:r>
              <a:rPr kumimoji="0" lang="de-AT" smtClean="0"/>
              <a:t>Vierte Ebene</a:t>
            </a:r>
          </a:p>
          <a:p>
            <a:pPr lvl="4" eaLnBrk="1" latinLnBrk="0" hangingPunct="1"/>
            <a:r>
              <a:rPr kumimoji="0" lang="de-AT" smtClean="0"/>
              <a:t>Fünfte Ebene</a:t>
            </a:r>
            <a:endParaRPr kumimoji="0"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de-DE" sz="1100"/>
              <a:pPr algn="r"/>
              <a:t>19.07.2016</a:t>
            </a:fld>
            <a:endParaRPr kumimoji="0" lang="de-DE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de-DE" sz="1200"/>
              <a:pPr/>
              <a:t>‹Nr.›</a:t>
            </a:fld>
            <a:endParaRPr kumimoji="0" lang="de-DE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de-DE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kumimoji="0" lang="de-AT" smtClean="0"/>
              <a:t>Mastertitelformat bearbeiten</a:t>
            </a:r>
            <a:endParaRPr kumimoji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de-DE" sz="1100"/>
              <a:pPr algn="r"/>
              <a:t>19.07.2016</a:t>
            </a:fld>
            <a:endParaRPr kumimoji="0" lang="de-DE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kumimoji="0" lang="de-DE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de-DE" sz="1200"/>
              <a:pPr/>
              <a:t>‹Nr.›</a:t>
            </a:fld>
            <a:endParaRPr kumimoji="0" lang="de-DE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de-DE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de-DE"/>
              <a:t>Abschnittstitel durch Klicken hinzufügen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fache Frage und Antw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de-DE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de-DE"/>
              <a:t>Frage durch Klicken hinzufügen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de-DE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de-DE"/>
              <a:t>Antwort durch Klicken hinzufügen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lierte Frage und Antw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de-DE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de-DE"/>
              <a:t>Frage durch Klicken hinzufügen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de-DE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de-DE"/>
              <a:t>Antwort durch Klicken hinzufügen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de-DE" i="1" baseline="0"/>
            </a:lvl1pPr>
            <a:extLst/>
          </a:lstStyle>
          <a:p>
            <a:pPr lvl="0"/>
            <a:r>
              <a:rPr kumimoji="0" lang="de-DE"/>
              <a:t>Detail zur Antwort durch Klicken hinzufügen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- oder Falsch-Antwort (Antwort: Wah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de-DE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de-DE"/>
              <a:t>Frage durch Klicken hinzufügen</a:t>
            </a:r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de-DE" sz="720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kumimoji="0" lang="de-DE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de-DE" sz="7200">
                <a:solidFill>
                  <a:schemeClr val="tx1">
                    <a:alpha val="40000"/>
                  </a:schemeClr>
                </a:solidFill>
              </a:rPr>
              <a:t>oder FALSE?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de-DE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TRUE </a:t>
            </a:r>
            <a:r>
              <a:rPr kumimoji="0" lang="de-DE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oder FALSE?</a:t>
            </a:r>
            <a:endParaRPr kumimoji="0"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- oder Falsch-Antwort (Antwort: Falsc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de-DE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de-DE"/>
              <a:t>Frage durch Klicken hinzufügen</a:t>
            </a:r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de-DE" sz="7200">
                <a:solidFill>
                  <a:schemeClr val="tx1">
                    <a:alpha val="40000"/>
                  </a:schemeClr>
                </a:solidFill>
              </a:rPr>
              <a:t>TRUE</a:t>
            </a:r>
            <a:r>
              <a:rPr kumimoji="0" lang="de-DE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de-DE" sz="7200">
                <a:solidFill>
                  <a:schemeClr val="tx1">
                    <a:alpha val="40000"/>
                  </a:schemeClr>
                </a:solidFill>
              </a:rPr>
              <a:t>oder FALSE?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de-DE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TRUE oder </a:t>
            </a:r>
            <a:r>
              <a:rPr kumimoji="0" lang="de-DE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FALSE</a:t>
            </a:r>
            <a:r>
              <a:rPr kumimoji="0" lang="de-DE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lementübereinstimm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1 durch Klicken hinzufügen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2 durch Klicken hinzufügen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3 durch Klicken hinzufügen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4 durch Klicken hinzufügen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5 durch Klicken hinzufügen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5 durch Klicken hinzufügen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3 durch Klicken hinzufügen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1 durch Klicken hinzufügen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2 durch Klicken hinzufügen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4 durch Klicken hinzufügen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de-DE" i="1" baseline="0"/>
            </a:lvl1pPr>
            <a:extLst/>
          </a:lstStyle>
          <a:p>
            <a:r>
              <a:rPr kumimoji="0" lang="de-DE"/>
              <a:t>Frage durch Klicken eingeben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6" name="Rechteck 5"/>
          <p:cNvSpPr/>
          <p:nvPr userDrawn="1"/>
        </p:nvSpPr>
        <p:spPr>
          <a:xfrm>
            <a:off x="0" y="2967189"/>
            <a:ext cx="9144000" cy="900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2000" y="3065053"/>
            <a:ext cx="7740000" cy="750455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4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675" y="3901796"/>
            <a:ext cx="7740651" cy="877888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</a:lstStyle>
          <a:p>
            <a:pPr lvl="0"/>
            <a:r>
              <a:rPr lang="de-AT" dirty="0" smtClean="0"/>
              <a:t>Untertitel</a:t>
            </a:r>
            <a:endParaRPr lang="de-DE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1674091" y="65924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dirty="0">
              <a:solidFill>
                <a:srgbClr val="0C190B"/>
              </a:solidFill>
              <a:latin typeface="Calibri"/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2008910" y="6523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dirty="0">
              <a:solidFill>
                <a:srgbClr val="0C190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908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: Überschrift dreizeilig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7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  <a:p>
            <a:pPr lvl="0"/>
            <a:r>
              <a:rPr lang="de-AT" dirty="0" smtClean="0"/>
              <a:t>Überschrift</a:t>
            </a:r>
          </a:p>
          <a:p>
            <a:pPr lvl="0"/>
            <a:r>
              <a:rPr lang="de-AT" dirty="0" smtClean="0"/>
              <a:t>dreizeilig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8"/>
            <a:ext cx="8290647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3"/>
            <a:ext cx="8290647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6304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kap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7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Unterkapitel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8"/>
            <a:ext cx="8290647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3"/>
            <a:ext cx="8290647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6588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720000" y="1080000"/>
            <a:ext cx="7662000" cy="551874"/>
          </a:xfrm>
        </p:spPr>
        <p:txBody>
          <a:bodyPr tIns="0" rIns="0" bIns="0" anchor="t" anchorCtr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endParaRPr lang="de-AT" dirty="0" smtClean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720000" y="1631875"/>
            <a:ext cx="7662000" cy="4648853"/>
          </a:xfrm>
          <a:prstGeom prst="rect">
            <a:avLst/>
          </a:prstGeom>
        </p:spPr>
        <p:txBody>
          <a:bodyPr tIns="0" rIns="0" bIns="0">
            <a:noAutofit/>
          </a:bodyPr>
          <a:lstStyle>
            <a:lvl1pPr algn="ctr">
              <a:buNone/>
              <a:defRPr sz="4400" b="1"/>
            </a:lvl1pPr>
          </a:lstStyle>
          <a:p>
            <a:pPr lvl="0"/>
            <a:endParaRPr lang="de-DE" dirty="0" smtClean="0"/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Teilchenkräfte</a:t>
            </a:r>
          </a:p>
        </p:txBody>
      </p:sp>
    </p:spTree>
    <p:extLst>
      <p:ext uri="{BB962C8B-B14F-4D97-AF65-F5344CB8AC3E}">
        <p14:creationId xmlns:p14="http://schemas.microsoft.com/office/powerpoint/2010/main" xmlns="" val="3845285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zweizeilig mit Gliederung d. Prä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720001" y="2164672"/>
            <a:ext cx="7608911" cy="4032000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20001" y="2006997"/>
            <a:ext cx="7608911" cy="0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1" y="6443331"/>
            <a:ext cx="512619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1" y="964550"/>
            <a:ext cx="7608911" cy="916056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</p:txBody>
      </p:sp>
    </p:spTree>
    <p:extLst>
      <p:ext uri="{BB962C8B-B14F-4D97-AF65-F5344CB8AC3E}">
        <p14:creationId xmlns:p14="http://schemas.microsoft.com/office/powerpoint/2010/main" xmlns="" val="429300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Bild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20000" y="2008910"/>
            <a:ext cx="7740000" cy="43064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679753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Tabelle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4"/>
          </p:nvPr>
        </p:nvSpPr>
        <p:spPr>
          <a:xfrm>
            <a:off x="720000" y="1973787"/>
            <a:ext cx="7740000" cy="43069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205868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Diagramm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720000" y="1974707"/>
            <a:ext cx="7740000" cy="43175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05406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hoch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2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hochformatig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/>
                <a:gridCol w="1935000"/>
                <a:gridCol w="1935000"/>
                <a:gridCol w="1935000"/>
              </a:tblGrid>
              <a:tr h="453736"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77536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quer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2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querformatig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/>
                <a:gridCol w="5805000"/>
              </a:tblGrid>
              <a:tr h="907472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baseline="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 </a:t>
                      </a:r>
                      <a:endParaRPr lang="de-DE" sz="18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sz="18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4655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Überschrift mit 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654135" y="1631873"/>
            <a:ext cx="486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54135" y="1080000"/>
            <a:ext cx="486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720000" y="1079500"/>
            <a:ext cx="2700000" cy="521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922206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Überschriften mit Unter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20000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576273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6273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 rot="5400000" flipH="1" flipV="1">
            <a:off x="1833890" y="3689750"/>
            <a:ext cx="5219498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5300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senk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 userDrawn="1">
            <p:extLst>
              <p:ext uri="{D42A27DB-BD31-4B8C-83A1-F6EECF244321}">
                <p14:modId xmlns:p14="http://schemas.microsoft.com/office/powerpoint/2010/main" xmlns="" val="1973140514"/>
              </p:ext>
            </p:extLst>
          </p:nvPr>
        </p:nvGraphicFramePr>
        <p:xfrm>
          <a:off x="720002" y="1940069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181851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842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waag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1462440255"/>
              </p:ext>
            </p:extLst>
          </p:nvPr>
        </p:nvGraphicFramePr>
        <p:xfrm>
          <a:off x="720002" y="1980000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1" y="1080000"/>
            <a:ext cx="7419545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1360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rten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3153086081"/>
              </p:ext>
            </p:extLst>
          </p:nvPr>
        </p:nvGraphicFramePr>
        <p:xfrm>
          <a:off x="438151" y="1951615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395877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1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08594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n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2000" y="2715936"/>
            <a:ext cx="7740000" cy="1426130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8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xmlns="" val="375131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lementübereinstimm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kumimoji="0" lang="de-DE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1 durch Klicken hinzufügen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2 durch Klicken hinzufügen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3 durch Klicken hinzufügen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4 durch Klicken hinzufügen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Element 5 durch Klicken hinzufügen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lang="de-DE"/>
            </a:lvl1pPr>
            <a:extLst/>
          </a:lstStyle>
          <a:p>
            <a:fld id="{1BEBB2CB-903D-46EF-8227-E770ED8FF514}" type="datetimeFigureOut">
              <a:rPr kumimoji="0" lang="de-AT"/>
              <a:pPr/>
              <a:t>19.07.2016</a:t>
            </a:fld>
            <a:endParaRPr kumimoji="0" lang="de-DE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5 durch Klicken hinzufügen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3 durch Klicken hinzufügen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1 durch Klicken hinzufügen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2 durch Klicken hinzufügen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de-DE"/>
            </a:lvl1pPr>
            <a:lvl2pPr eaLnBrk="1" latinLnBrk="0" hangingPunct="1">
              <a:buFontTx/>
              <a:buChar char="•"/>
              <a:defRPr kumimoji="0" lang="de-DE"/>
            </a:lvl2pPr>
            <a:lvl3pPr eaLnBrk="1" latinLnBrk="0" hangingPunct="1">
              <a:buFontTx/>
              <a:buChar char="•"/>
              <a:defRPr kumimoji="0" lang="de-DE"/>
            </a:lvl3pPr>
            <a:lvl4pPr eaLnBrk="1" latinLnBrk="0" hangingPunct="1">
              <a:buFontTx/>
              <a:buChar char="•"/>
              <a:defRPr kumimoji="0" lang="de-DE"/>
            </a:lvl4pPr>
            <a:lvl5pPr eaLnBrk="1" latinLnBrk="0" hangingPunct="1">
              <a:buFontTx/>
              <a:buChar char="•"/>
              <a:defRPr kumimoji="0" lang="de-DE"/>
            </a:lvl5pPr>
            <a:extLst/>
          </a:lstStyle>
          <a:p>
            <a:pPr lvl="0"/>
            <a:r>
              <a:rPr kumimoji="0" lang="de-DE"/>
              <a:t>Übereinstimmung 4 durch Klicken hinzufügen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lang="de-DE" i="1" baseline="0"/>
            </a:lvl1pPr>
            <a:extLst/>
          </a:lstStyle>
          <a:p>
            <a:r>
              <a:rPr kumimoji="0" lang="de-DE"/>
              <a:t>Frage durch Klicken eingeben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 kumimoji="0"/>
              <a:pPr/>
              <a:t>‹Nr.›</a:t>
            </a:fld>
            <a:endParaRPr kumimoji="0" lang="de-DE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683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de-AT" smtClean="0"/>
              <a:t>Mastertitelformat bearbeiten</a:t>
            </a:r>
            <a:endParaRPr kumimoji="0" lang="en-US" smtClean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AT" smtClean="0"/>
              <a:t>Mastertextformat bearbeiten</a:t>
            </a:r>
          </a:p>
          <a:p>
            <a:pPr lvl="1" eaLnBrk="1" latinLnBrk="0" hangingPunct="1"/>
            <a:r>
              <a:rPr kumimoji="0" lang="de-AT" smtClean="0"/>
              <a:t>Zweite Ebene</a:t>
            </a:r>
          </a:p>
          <a:p>
            <a:pPr lvl="2" eaLnBrk="1" latinLnBrk="0" hangingPunct="1"/>
            <a:r>
              <a:rPr kumimoji="0" lang="de-AT" smtClean="0"/>
              <a:t>Dritte Ebene</a:t>
            </a:r>
          </a:p>
          <a:p>
            <a:pPr lvl="3" eaLnBrk="1" latinLnBrk="0" hangingPunct="1"/>
            <a:r>
              <a:rPr kumimoji="0" lang="de-AT" smtClean="0"/>
              <a:t>Vierte Ebene</a:t>
            </a:r>
          </a:p>
          <a:p>
            <a:pPr lvl="4" eaLnBrk="1" latinLnBrk="0" hangingPunct="1"/>
            <a:r>
              <a:rPr kumimoji="0" lang="de-AT" smtClean="0"/>
              <a:t>Fünfte Ebene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de-DE" sz="1100"/>
            </a:lvl1pPr>
            <a:extLst/>
          </a:lstStyle>
          <a:p>
            <a:pPr algn="r"/>
            <a:fld id="{8F67D422-08A8-451B-9A67-21962FC4B660}" type="datetimeFigureOut">
              <a:rPr kumimoji="0" lang="de-DE" sz="1100"/>
              <a:pPr algn="r"/>
              <a:t>19.07.2016</a:t>
            </a:fld>
            <a:endParaRPr kumimoji="0" lang="de-DE" sz="105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de-DE" sz="1200"/>
            </a:lvl1pPr>
            <a:extLst/>
          </a:lstStyle>
          <a:p>
            <a:endParaRPr kumimoji="0" lang="de-DE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de-DE" sz="1200"/>
            </a:lvl1pPr>
            <a:extLst/>
          </a:lstStyle>
          <a:p>
            <a:fld id="{169B2101-2E9F-420A-91A3-890890D84497}" type="slidenum">
              <a:rPr kumimoji="0" lang="de-DE" sz="1200"/>
              <a:pPr/>
              <a:t>‹Nr.›</a:t>
            </a:fld>
            <a:endParaRPr kumimoji="0" lang="de-DE" sz="120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de-DE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de-DE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de-DE">
          <a:solidFill>
            <a:schemeClr val="tx2"/>
          </a:solidFill>
        </a:defRPr>
      </a:lvl2pPr>
      <a:lvl3pPr eaLnBrk="1" latinLnBrk="0" hangingPunct="1">
        <a:defRPr kumimoji="0" lang="de-DE">
          <a:solidFill>
            <a:schemeClr val="tx2"/>
          </a:solidFill>
        </a:defRPr>
      </a:lvl3pPr>
      <a:lvl4pPr eaLnBrk="1" latinLnBrk="0" hangingPunct="1">
        <a:defRPr kumimoji="0" lang="de-DE">
          <a:solidFill>
            <a:schemeClr val="tx2"/>
          </a:solidFill>
        </a:defRPr>
      </a:lvl4pPr>
      <a:lvl5pPr eaLnBrk="1" latinLnBrk="0" hangingPunct="1">
        <a:defRPr kumimoji="0" lang="de-DE">
          <a:solidFill>
            <a:schemeClr val="tx2"/>
          </a:solidFill>
        </a:defRPr>
      </a:lvl5pPr>
      <a:lvl6pPr eaLnBrk="1" latinLnBrk="0" hangingPunct="1">
        <a:defRPr kumimoji="0" lang="de-DE">
          <a:solidFill>
            <a:schemeClr val="tx2"/>
          </a:solidFill>
        </a:defRPr>
      </a:lvl6pPr>
      <a:lvl7pPr eaLnBrk="1" latinLnBrk="0" hangingPunct="1">
        <a:defRPr kumimoji="0" lang="de-DE">
          <a:solidFill>
            <a:schemeClr val="tx2"/>
          </a:solidFill>
        </a:defRPr>
      </a:lvl7pPr>
      <a:lvl8pPr eaLnBrk="1" latinLnBrk="0" hangingPunct="1">
        <a:defRPr kumimoji="0" lang="de-DE">
          <a:solidFill>
            <a:schemeClr val="tx2"/>
          </a:solidFill>
        </a:defRPr>
      </a:lvl8pPr>
      <a:lvl9pPr eaLnBrk="1" latinLnBrk="0" hangingPunct="1">
        <a:defRPr kumimoji="0" lang="de-DE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720001" y="1080001"/>
            <a:ext cx="7528353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AT" dirty="0" smtClean="0"/>
              <a:t>Überschrift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1" y="6443331"/>
            <a:ext cx="512619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pPr defTabSz="457200"/>
            <a:fld id="{74462534-6A10-4166-9018-095186DF70EC}" type="slidenum">
              <a:rPr lang="de-AT" smtClean="0">
                <a:solidFill>
                  <a:srgbClr val="0C190B">
                    <a:tint val="75000"/>
                  </a:srgbClr>
                </a:solidFill>
              </a:rPr>
              <a:pPr defTabSz="457200"/>
              <a:t>‹Nr.›</a:t>
            </a:fld>
            <a:endParaRPr lang="de-AT" dirty="0">
              <a:solidFill>
                <a:srgbClr val="0C190B">
                  <a:tint val="75000"/>
                </a:srgbClr>
              </a:solidFill>
            </a:endParaRPr>
          </a:p>
        </p:txBody>
      </p:sp>
      <p:sp>
        <p:nvSpPr>
          <p:cNvPr id="7" name="Foliennummernplatzhalter 5"/>
          <p:cNvSpPr txBox="1">
            <a:spLocks/>
          </p:cNvSpPr>
          <p:nvPr/>
        </p:nvSpPr>
        <p:spPr>
          <a:xfrm>
            <a:off x="360001" y="6443331"/>
            <a:ext cx="7528353" cy="2356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800" dirty="0" smtClean="0">
                <a:solidFill>
                  <a:srgbClr val="0C190B">
                    <a:tint val="75000"/>
                  </a:srgbClr>
                </a:solidFill>
                <a:latin typeface="Verdana"/>
                <a:cs typeface="Verdana"/>
              </a:rPr>
              <a:t>E</a:t>
            </a:r>
            <a:r>
              <a:rPr lang="de-AT" sz="800" dirty="0" smtClean="0">
                <a:solidFill>
                  <a:srgbClr val="0C190B">
                    <a:tint val="75000"/>
                  </a:srgbClr>
                </a:solidFill>
                <a:latin typeface="Verdana"/>
                <a:cs typeface="Verdana"/>
              </a:rPr>
              <a:t>rstellt von: Elke Pemberger</a:t>
            </a:r>
            <a:endParaRPr lang="de-AT" sz="800" dirty="0">
              <a:solidFill>
                <a:srgbClr val="0C190B">
                  <a:tint val="75000"/>
                </a:srgbClr>
              </a:solidFill>
              <a:latin typeface="Verdana"/>
              <a:cs typeface="Verdana"/>
            </a:endParaRPr>
          </a:p>
        </p:txBody>
      </p:sp>
      <p:pic>
        <p:nvPicPr>
          <p:cNvPr id="8" name="Bild 7" descr="RZ_veri_ppt_120503-2-2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6696452" y="0"/>
            <a:ext cx="2447549" cy="213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76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26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15963" indent="-265113" algn="l" defTabSz="457200" rtl="0" eaLnBrk="1" latinLnBrk="0" hangingPunct="1">
        <a:spcBef>
          <a:spcPct val="20000"/>
        </a:spcBef>
        <a:buClrTx/>
        <a:buSzPct val="100000"/>
        <a:buFont typeface="Symbol" charset="2"/>
        <a:buChar char="-"/>
        <a:defRPr sz="2000" b="0" i="0" kern="1200">
          <a:solidFill>
            <a:schemeClr val="tx1"/>
          </a:solidFill>
          <a:latin typeface="Verdana"/>
          <a:ea typeface="+mn-ea"/>
          <a:cs typeface="Myriad Pro"/>
        </a:defRPr>
      </a:lvl2pPr>
      <a:lvl3pPr marL="900113" indent="-184150" algn="l" defTabSz="457200" rtl="0" eaLnBrk="1" latinLnBrk="0" hangingPunct="1">
        <a:spcBef>
          <a:spcPct val="20000"/>
        </a:spcBef>
        <a:buClrTx/>
        <a:buSzPct val="100000"/>
        <a:buFont typeface="Arial"/>
        <a:buChar char="•"/>
        <a:defRPr sz="1800" b="0" i="0" kern="1200">
          <a:solidFill>
            <a:schemeClr val="tx1"/>
          </a:solidFill>
          <a:latin typeface="Verdana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600364" y="3065053"/>
            <a:ext cx="7841636" cy="848856"/>
          </a:xfrm>
        </p:spPr>
        <p:txBody>
          <a:bodyPr>
            <a:normAutofit fontScale="70000" lnSpcReduction="20000"/>
          </a:bodyPr>
          <a:lstStyle/>
          <a:p>
            <a:r>
              <a:rPr lang="de-DE" sz="6400" b="1" dirty="0" smtClean="0">
                <a:solidFill>
                  <a:srgbClr val="000090"/>
                </a:solidFill>
              </a:rPr>
              <a:t>DER WEG DES </a:t>
            </a:r>
            <a:r>
              <a:rPr lang="de-DE" sz="6400" b="1" dirty="0" smtClean="0">
                <a:solidFill>
                  <a:srgbClr val="FF0000"/>
                </a:solidFill>
              </a:rPr>
              <a:t>BLUTES</a:t>
            </a:r>
            <a:endParaRPr lang="de-DE" sz="6400" b="1" dirty="0" smtClean="0">
              <a:solidFill>
                <a:srgbClr val="D488C5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474364" y="4502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dirty="0">
              <a:solidFill>
                <a:srgbClr val="0C190B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950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914400" y="762000"/>
            <a:ext cx="7317317" cy="609600"/>
          </a:xfrm>
          <a:solidFill>
            <a:srgbClr val="A3FF60"/>
          </a:solidFill>
          <a:ln>
            <a:solidFill>
              <a:srgbClr val="660066"/>
            </a:solidFill>
          </a:ln>
        </p:spPr>
        <p:txBody>
          <a:bodyPr>
            <a:normAutofit/>
          </a:bodyPr>
          <a:lstStyle>
            <a:extLst/>
          </a:lstStyle>
          <a:p>
            <a:pPr algn="ctr"/>
            <a:r>
              <a:rPr lang="de-DE" sz="2500" b="1" i="0" dirty="0" smtClean="0">
                <a:solidFill>
                  <a:srgbClr val="000090"/>
                </a:solidFill>
                <a:latin typeface="Verdana"/>
                <a:cs typeface="Verdana"/>
              </a:rPr>
              <a:t>Welche Satzteile passen zusammen? </a:t>
            </a:r>
            <a:endParaRPr lang="de-DE" sz="2500" b="1" i="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3" name="Rectangle 3"/>
          <p:cNvSpPr>
            <a:spLocks noGrp="1"/>
          </p:cNvSpPr>
          <p:nvPr>
            <p:ph type="body" sz="quarter" idx="13"/>
          </p:nvPr>
        </p:nvSpPr>
        <p:spPr>
          <a:xfrm>
            <a:off x="228600" y="1676400"/>
            <a:ext cx="3657600" cy="685800"/>
          </a:xfrm>
        </p:spPr>
        <p:txBody>
          <a:bodyPr>
            <a:noAutofit/>
          </a:bodyPr>
          <a:lstStyle>
            <a:extLst/>
          </a:lstStyle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Aus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der rechten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Herzkammer</a:t>
            </a: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wird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sauerstoffarmes Blut</a:t>
            </a:r>
            <a:endParaRPr lang="de-DE" sz="14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4" name="Rectangle 4"/>
          <p:cNvSpPr>
            <a:spLocks noGrp="1"/>
          </p:cNvSpPr>
          <p:nvPr>
            <p:ph type="body" sz="quarter" idx="14"/>
          </p:nvPr>
        </p:nvSpPr>
        <p:spPr>
          <a:xfrm>
            <a:off x="304800" y="2590800"/>
            <a:ext cx="3581400" cy="685800"/>
          </a:xfrm>
        </p:spPr>
        <p:txBody>
          <a:bodyPr>
            <a:normAutofit fontScale="55000" lnSpcReduction="20000"/>
          </a:bodyPr>
          <a:lstStyle>
            <a:extLst/>
          </a:lstStyle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Das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sauerstoffreiche Blut fließt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durch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die Lungenvenen in den linken </a:t>
            </a:r>
            <a:endParaRPr lang="de-DE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body" sz="quarter" idx="15"/>
          </p:nvPr>
        </p:nvSpPr>
        <p:spPr>
          <a:xfrm>
            <a:off x="304800" y="3429000"/>
            <a:ext cx="3581400" cy="990600"/>
          </a:xfrm>
        </p:spPr>
        <p:txBody>
          <a:bodyPr>
            <a:normAutofit fontScale="92500" lnSpcReduction="20000"/>
          </a:bodyPr>
          <a:lstStyle>
            <a:extLst/>
          </a:lstStyle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Die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linke Herzkammer zieht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sich</a:t>
            </a: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zusammen und das Blut wird in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die</a:t>
            </a: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Aorta gepumpt. </a:t>
            </a:r>
            <a:endParaRPr lang="de-AT" sz="1400" dirty="0" smtClean="0">
              <a:solidFill>
                <a:srgbClr val="000090"/>
              </a:solidFill>
              <a:latin typeface="Verdana"/>
              <a:cs typeface="Verdana"/>
            </a:endParaRP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Die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Aorta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verzweigt sich in </a:t>
            </a:r>
            <a:r>
              <a:rPr lang="de-DE" sz="1400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endParaRPr lang="de-DE" sz="14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6"/>
          </p:nvPr>
        </p:nvSpPr>
        <p:spPr>
          <a:xfrm>
            <a:off x="304800" y="4572000"/>
            <a:ext cx="3581400" cy="838200"/>
          </a:xfrm>
        </p:spPr>
        <p:txBody>
          <a:bodyPr>
            <a:noAutofit/>
          </a:bodyPr>
          <a:lstStyle>
            <a:extLst/>
          </a:lstStyle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Die </a:t>
            </a:r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Arterien enden in </a:t>
            </a:r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den Kapillaren.</a:t>
            </a: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 Der Sauerstoff im Blut wird an die</a:t>
            </a:r>
          </a:p>
          <a:p>
            <a:r>
              <a:rPr lang="de-AT" sz="1400" dirty="0" smtClean="0">
                <a:solidFill>
                  <a:srgbClr val="000090"/>
                </a:solidFill>
                <a:latin typeface="Verdana"/>
                <a:cs typeface="Verdana"/>
              </a:rPr>
              <a:t> Zellen des Körpers abgegeben.  </a:t>
            </a:r>
            <a:endParaRPr lang="de-DE" sz="14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7" name="Rectangle 7"/>
          <p:cNvSpPr>
            <a:spLocks noGrp="1"/>
          </p:cNvSpPr>
          <p:nvPr>
            <p:ph type="body" sz="quarter" idx="17"/>
          </p:nvPr>
        </p:nvSpPr>
        <p:spPr>
          <a:xfrm>
            <a:off x="304800" y="5562600"/>
            <a:ext cx="3581400" cy="914400"/>
          </a:xfrm>
        </p:spPr>
        <p:txBody>
          <a:bodyPr>
            <a:normAutofit fontScale="55000" lnSpcReduction="20000"/>
          </a:bodyPr>
          <a:lstStyle>
            <a:extLst/>
          </a:lstStyle>
          <a:p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Das kohlenstoffdioxidreiche Blut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wird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durch die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Lungenarterien zurück in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die Lunge gepumpt.</a:t>
            </a:r>
            <a:r>
              <a:rPr lang="de-DE" dirty="0">
                <a:solidFill>
                  <a:srgbClr val="000090"/>
                </a:solidFill>
                <a:latin typeface="Verdana"/>
                <a:cs typeface="Verdana"/>
              </a:rPr>
              <a:t> </a:t>
            </a:r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8"/>
          </p:nvPr>
        </p:nvSpPr>
        <p:spPr>
          <a:xfrm>
            <a:off x="4800600" y="1676400"/>
            <a:ext cx="4038600" cy="685800"/>
          </a:xfrm>
        </p:spPr>
        <p:txBody>
          <a:bodyPr>
            <a:normAutofit/>
          </a:bodyPr>
          <a:lstStyle>
            <a:extLst/>
          </a:lstStyle>
          <a:p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Der Kreislauf beginnt von Neuem. </a:t>
            </a:r>
            <a:endParaRPr lang="de-DE" sz="14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9" name="Rectangle 9"/>
          <p:cNvSpPr>
            <a:spLocks noGrp="1"/>
          </p:cNvSpPr>
          <p:nvPr>
            <p:ph type="body" sz="quarter" idx="19"/>
          </p:nvPr>
        </p:nvSpPr>
        <p:spPr>
          <a:xfrm>
            <a:off x="4800600" y="2590800"/>
            <a:ext cx="4038600" cy="685800"/>
          </a:xfrm>
        </p:spPr>
        <p:txBody>
          <a:bodyPr>
            <a:normAutofit fontScale="62500" lnSpcReduction="20000"/>
          </a:bodyPr>
          <a:lstStyle>
            <a:extLst/>
          </a:lstStyle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Arterien,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die zum Kopf, zu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Armen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,</a:t>
            </a:r>
          </a:p>
          <a:p>
            <a:r>
              <a:rPr lang="de-AT" smtClean="0">
                <a:solidFill>
                  <a:srgbClr val="000090"/>
                </a:solidFill>
                <a:latin typeface="Verdana"/>
                <a:cs typeface="Verdana"/>
              </a:rPr>
              <a:t>Bauch </a:t>
            </a:r>
            <a:r>
              <a:rPr lang="de-AT">
                <a:solidFill>
                  <a:srgbClr val="000090"/>
                </a:solidFill>
                <a:latin typeface="Verdana"/>
                <a:cs typeface="Verdana"/>
              </a:rPr>
              <a:t>und </a:t>
            </a:r>
            <a:r>
              <a:rPr lang="de-AT" smtClean="0">
                <a:solidFill>
                  <a:srgbClr val="000090"/>
                </a:solidFill>
                <a:latin typeface="Verdana"/>
                <a:cs typeface="Verdana"/>
              </a:rPr>
              <a:t>Beinen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führen. </a:t>
            </a:r>
            <a:endParaRPr lang="de-DE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10" name="Rectangle 10"/>
          <p:cNvSpPr>
            <a:spLocks noGrp="1"/>
          </p:cNvSpPr>
          <p:nvPr>
            <p:ph type="body" sz="quarter" idx="20"/>
          </p:nvPr>
        </p:nvSpPr>
        <p:spPr>
          <a:xfrm>
            <a:off x="4800600" y="3581400"/>
            <a:ext cx="4038600" cy="685800"/>
          </a:xfrm>
        </p:spPr>
        <p:txBody>
          <a:bodyPr>
            <a:normAutofit fontScale="55000" lnSpcReduction="20000"/>
          </a:bodyPr>
          <a:lstStyle>
            <a:extLst/>
          </a:lstStyle>
          <a:p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durch die Lungenarterien in die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Lunge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gepumpt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. Dort erfolgt der Gasaustausch. </a:t>
            </a:r>
            <a:endParaRPr lang="de-DE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11" name="Rectangle 11"/>
          <p:cNvSpPr>
            <a:spLocks noGrp="1"/>
          </p:cNvSpPr>
          <p:nvPr>
            <p:ph type="body" sz="quarter" idx="21"/>
          </p:nvPr>
        </p:nvSpPr>
        <p:spPr>
          <a:xfrm>
            <a:off x="4800600" y="4572000"/>
            <a:ext cx="4038600" cy="609600"/>
          </a:xfrm>
        </p:spPr>
        <p:txBody>
          <a:bodyPr>
            <a:noAutofit/>
          </a:bodyPr>
          <a:lstStyle>
            <a:extLst/>
          </a:lstStyle>
          <a:p>
            <a:pPr lvl="0"/>
            <a:r>
              <a:rPr lang="de-AT" sz="1400" dirty="0">
                <a:solidFill>
                  <a:srgbClr val="000090"/>
                </a:solidFill>
                <a:latin typeface="Verdana"/>
                <a:cs typeface="Verdana"/>
              </a:rPr>
              <a:t>Vorhof und erreicht die linke Herzkammer.</a:t>
            </a:r>
            <a:endParaRPr lang="de-DE" sz="1400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12" name="Rectangle 12"/>
          <p:cNvSpPr>
            <a:spLocks noGrp="1"/>
          </p:cNvSpPr>
          <p:nvPr>
            <p:ph type="body" sz="quarter" idx="22"/>
          </p:nvPr>
        </p:nvSpPr>
        <p:spPr>
          <a:xfrm>
            <a:off x="4800600" y="5410200"/>
            <a:ext cx="4114800" cy="1143000"/>
          </a:xfrm>
        </p:spPr>
        <p:txBody>
          <a:bodyPr>
            <a:normAutofit fontScale="55000" lnSpcReduction="20000"/>
          </a:bodyPr>
          <a:lstStyle>
            <a:extLst/>
          </a:lstStyle>
          <a:p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Das Blut nimmt Kohlenstoffdioxid auf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und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</a:t>
            </a:r>
            <a:r>
              <a:rPr lang="de-AT" dirty="0">
                <a:solidFill>
                  <a:srgbClr val="000090"/>
                </a:solidFill>
                <a:latin typeface="Verdana"/>
                <a:cs typeface="Verdana"/>
              </a:rPr>
              <a:t>fließt durch die obere und untere </a:t>
            </a:r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Hohlvene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zurück in den rechten Vorhof und in die</a:t>
            </a:r>
          </a:p>
          <a:p>
            <a:r>
              <a:rPr lang="de-AT" dirty="0" smtClean="0">
                <a:solidFill>
                  <a:srgbClr val="000090"/>
                </a:solidFill>
                <a:latin typeface="Verdana"/>
                <a:cs typeface="Verdana"/>
              </a:rPr>
              <a:t> rechte Herzkammer.</a:t>
            </a:r>
            <a:endParaRPr lang="de-DE" dirty="0">
              <a:solidFill>
                <a:srgbClr val="000090"/>
              </a:solidFill>
              <a:latin typeface="Verdana"/>
              <a:cs typeface="Verdana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76200" y="18288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572000" y="37338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76200" y="27432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2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76200" y="37338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3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76200" y="48768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4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76200" y="58674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5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4572000" y="19050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5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4572000" y="27432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3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4572000" y="47244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2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4572000" y="5715000"/>
            <a:ext cx="304800" cy="338554"/>
          </a:xfrm>
          <a:prstGeom prst="rect">
            <a:avLst/>
          </a:prstGeom>
          <a:solidFill>
            <a:srgbClr val="A3FF60"/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4</a:t>
            </a:r>
            <a:endParaRPr lang="de-DE" sz="16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20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5" grpId="0" animBg="1"/>
      <p:bldP spid="56" grpId="0" animBg="1"/>
      <p:bldP spid="57" grpId="0" animBg="1"/>
      <p:bldP spid="5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ITAS_Folienmaster2013_Verdana">
  <a:themeElements>
    <a:clrScheme name="Benutzerdefiniert 1">
      <a:dk1>
        <a:srgbClr val="0C190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8AAA5254494F42AA9C0705EC04EA9E" ma:contentTypeVersion="18" ma:contentTypeDescription="Ein neues Dokument erstellen." ma:contentTypeScope="" ma:versionID="a00ae57cb336447efd65b75ccd503ce0">
  <xsd:schema xmlns:xsd="http://www.w3.org/2001/XMLSchema" xmlns:xs="http://www.w3.org/2001/XMLSchema" xmlns:p="http://schemas.microsoft.com/office/2006/metadata/properties" xmlns:ns2="6e588711-d2a0-4a74-a7d2-8614e1daea8a" xmlns:ns3="a9c84421-597c-4a2c-ba33-ddf8faea93f7" targetNamespace="http://schemas.microsoft.com/office/2006/metadata/properties" ma:root="true" ma:fieldsID="4892edf3d0c910eeb139dca52fcf2955" ns2:_="" ns3:_="">
    <xsd:import namespace="6e588711-d2a0-4a74-a7d2-8614e1daea8a"/>
    <xsd:import namespace="a9c84421-597c-4a2c-ba33-ddf8faea93f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88711-d2a0-4a74-a7d2-8614e1daea8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539a656-fca7-4249-93aa-2cb64ab32901}" ma:internalName="TaxCatchAll" ma:showField="CatchAllData" ma:web="6e588711-d2a0-4a74-a7d2-8614e1daea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84421-597c-4a2c-ba33-ddf8faea9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69ce455e-ab7e-4aa1-9b99-d8179879f2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e588711-d2a0-4a74-a7d2-8614e1daea8a">J7HJHSHRWXK3-1520497930-149909</_dlc_DocId>
    <_dlc_DocIdUrl xmlns="6e588711-d2a0-4a74-a7d2-8614e1daea8a">
      <Url>https://ver365.sharepoint.com/sites/Produkte/_layouts/15/DocIdRedir.aspx?ID=J7HJHSHRWXK3-1520497930-149909</Url>
      <Description>J7HJHSHRWXK3-1520497930-149909</Description>
    </_dlc_DocIdUrl>
    <lcf76f155ced4ddcb4097134ff3c332f xmlns="a9c84421-597c-4a2c-ba33-ddf8faea93f7">
      <Terms xmlns="http://schemas.microsoft.com/office/infopath/2007/PartnerControls"/>
    </lcf76f155ced4ddcb4097134ff3c332f>
    <TaxCatchAll xmlns="6e588711-d2a0-4a74-a7d2-8614e1daea8a" xsi:nil="true"/>
  </documentManagement>
</p:properties>
</file>

<file path=customXml/itemProps1.xml><?xml version="1.0" encoding="utf-8"?>
<ds:datastoreItem xmlns:ds="http://schemas.openxmlformats.org/officeDocument/2006/customXml" ds:itemID="{844E3D05-0F8F-47D1-9CB4-C0A24A1EE4B6}"/>
</file>

<file path=customXml/itemProps2.xml><?xml version="1.0" encoding="utf-8"?>
<ds:datastoreItem xmlns:ds="http://schemas.openxmlformats.org/officeDocument/2006/customXml" ds:itemID="{14A72F21-7FD0-4F8E-8707-E2A9C6336379}"/>
</file>

<file path=customXml/itemProps3.xml><?xml version="1.0" encoding="utf-8"?>
<ds:datastoreItem xmlns:ds="http://schemas.openxmlformats.org/officeDocument/2006/customXml" ds:itemID="{05C7EF4D-4E36-4A8C-B0A2-639616461082}"/>
</file>

<file path=customXml/itemProps4.xml><?xml version="1.0" encoding="utf-8"?>
<ds:datastoreItem xmlns:ds="http://schemas.openxmlformats.org/officeDocument/2006/customXml" ds:itemID="{3A252AE0-4410-4C16-9450-A060EF252B36}"/>
</file>

<file path=docProps/app.xml><?xml version="1.0" encoding="utf-8"?>
<Properties xmlns="http://schemas.openxmlformats.org/officeDocument/2006/extended-properties" xmlns:vt="http://schemas.openxmlformats.org/officeDocument/2006/docPropsVTypes">
  <Template>Quizshow.potx</Template>
  <TotalTime>0</TotalTime>
  <Words>167</Words>
  <Application>Microsoft Office PowerPoint</Application>
  <PresentationFormat>Bildschirmpräsentation (4:3)</PresentationFormat>
  <Paragraphs>39</Paragraphs>
  <Slides>2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Quizshow</vt:lpstr>
      <vt:lpstr>VERITAS_Folienmaster2013_Verdana</vt:lpstr>
      <vt:lpstr>Folie 1</vt:lpstr>
      <vt:lpstr>Welche Satzteile passen zusammen?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2016-07-19T09:12:49Z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1031</vt:i4>
  </property>
  <property fmtid="{D5CDD505-2E9C-101B-9397-08002B2CF9AE}" pid="3" name="_Version">
    <vt:lpwstr>12.0.4518</vt:lpwstr>
  </property>
  <property fmtid="{D5CDD505-2E9C-101B-9397-08002B2CF9AE}" pid="4" name="ContentTypeId">
    <vt:lpwstr>0x010100CA8AAA5254494F42AA9C0705EC04EA9E</vt:lpwstr>
  </property>
  <property fmtid="{D5CDD505-2E9C-101B-9397-08002B2CF9AE}" pid="5" name="_dlc_DocIdItemGuid">
    <vt:lpwstr>8044b998-7323-48c6-bf74-12b0a6182734</vt:lpwstr>
  </property>
</Properties>
</file>