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charts/chart1.xml" ContentType="application/vnd.openxmlformats-officedocument.drawingml.char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7" r:id="rId2"/>
    <p:sldId id="258" r:id="rId3"/>
    <p:sldId id="263" r:id="rId4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FF3548"/>
    <a:srgbClr val="F87691"/>
    <a:srgbClr val="FCE7BF"/>
    <a:srgbClr val="F8C31C"/>
    <a:srgbClr val="EEA521"/>
    <a:srgbClr val="F5BC1D"/>
    <a:srgbClr val="FDD518"/>
    <a:srgbClr val="FFDD15"/>
    <a:srgbClr val="F9C81B"/>
    <a:srgbClr val="E5832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408" autoAdjust="0"/>
    <p:restoredTop sz="86316" autoAdjust="0"/>
  </p:normalViewPr>
  <p:slideViewPr>
    <p:cSldViewPr snapToGrid="0" snapToObjects="1">
      <p:cViewPr>
        <p:scale>
          <a:sx n="110" d="100"/>
          <a:sy n="110" d="100"/>
        </p:scale>
        <p:origin x="-252" y="-78"/>
      </p:cViewPr>
      <p:guideLst>
        <p:guide orient="horz" pos="1574"/>
        <p:guide pos="69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customXml" Target="../customXml/item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Relationship Id="rId14" Type="http://schemas.openxmlformats.org/officeDocument/2006/relationships/customXml" Target="../customXml/item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style val="16"/>
  <c:chart>
    <c:plotArea>
      <c:layout/>
      <c:barChart>
        <c:barDir val="col"/>
        <c:grouping val="clustered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EEA521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F8C31C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FDD518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/>
        <c:axId val="50592384"/>
        <c:axId val="51204480"/>
      </c:barChart>
      <c:catAx>
        <c:axId val="50592384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Verdana"/>
                <a:cs typeface="Verdana"/>
              </a:defRPr>
            </a:pPr>
            <a:endParaRPr lang="de-DE"/>
          </a:p>
        </c:txPr>
        <c:crossAx val="51204480"/>
        <c:crosses val="autoZero"/>
        <c:auto val="1"/>
        <c:lblAlgn val="ctr"/>
        <c:lblOffset val="100"/>
      </c:catAx>
      <c:valAx>
        <c:axId val="51204480"/>
        <c:scaling>
          <c:orientation val="minMax"/>
        </c:scaling>
        <c:axPos val="l"/>
        <c:majorGridlines>
          <c:spPr>
            <a:ln>
              <a:noFill/>
            </a:ln>
          </c:spPr>
        </c:majorGridlines>
        <c:numFmt formatCode="General" sourceLinked="1"/>
        <c:tickLblPos val="nextTo"/>
        <c:crossAx val="50592384"/>
        <c:crosses val="autoZero"/>
        <c:crossBetween val="between"/>
      </c:valAx>
    </c:plotArea>
    <c:legend>
      <c:legendPos val="r"/>
      <c:txPr>
        <a:bodyPr/>
        <a:lstStyle/>
        <a:p>
          <a:pPr>
            <a:defRPr>
              <a:latin typeface="Verdana"/>
              <a:cs typeface="Verdana"/>
            </a:defRPr>
          </a:pPr>
          <a:endParaRPr lang="de-DE"/>
        </a:p>
      </c:txPr>
    </c:legend>
    <c:plotVisOnly val="1"/>
    <c:dispBlanksAs val="gap"/>
  </c:chart>
  <c:txPr>
    <a:bodyPr/>
    <a:lstStyle/>
    <a:p>
      <a:pPr>
        <a:defRPr sz="1400">
          <a:latin typeface="Myriad Pro"/>
        </a:defRPr>
      </a:pPr>
      <a:endParaRPr lang="de-DE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style val="16"/>
  <c:chart>
    <c:plotArea>
      <c:layout/>
      <c:barChart>
        <c:barDir val="bar"/>
        <c:grouping val="clustered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FDD518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F8C31C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EEA521"/>
            </a:solidFill>
            <a:ln>
              <a:noFill/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/>
        <c:axId val="51579520"/>
        <c:axId val="51597696"/>
      </c:barChart>
      <c:catAx>
        <c:axId val="51579520"/>
        <c:scaling>
          <c:orientation val="minMax"/>
        </c:scaling>
        <c:axPos val="l"/>
        <c:tickLblPos val="nextTo"/>
        <c:txPr>
          <a:bodyPr/>
          <a:lstStyle/>
          <a:p>
            <a:pPr>
              <a:defRPr>
                <a:latin typeface="Verdana"/>
                <a:cs typeface="Verdana"/>
              </a:defRPr>
            </a:pPr>
            <a:endParaRPr lang="de-DE"/>
          </a:p>
        </c:txPr>
        <c:crossAx val="51597696"/>
        <c:crosses val="autoZero"/>
        <c:auto val="1"/>
        <c:lblAlgn val="ctr"/>
        <c:lblOffset val="100"/>
      </c:catAx>
      <c:valAx>
        <c:axId val="51597696"/>
        <c:scaling>
          <c:orientation val="minMax"/>
        </c:scaling>
        <c:axPos val="b"/>
        <c:majorGridlines>
          <c:spPr>
            <a:ln>
              <a:noFill/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>
                <a:latin typeface="Myriad Pro"/>
              </a:defRPr>
            </a:pPr>
            <a:endParaRPr lang="de-DE"/>
          </a:p>
        </c:txPr>
        <c:crossAx val="51579520"/>
        <c:crosses val="autoZero"/>
        <c:crossBetween val="between"/>
      </c:valAx>
    </c:plotArea>
    <c:legend>
      <c:legendPos val="r"/>
      <c:txPr>
        <a:bodyPr/>
        <a:lstStyle/>
        <a:p>
          <a:pPr>
            <a:defRPr>
              <a:latin typeface="Verdana"/>
              <a:cs typeface="Verdana"/>
            </a:defRPr>
          </a:pPr>
          <a:endParaRPr lang="de-DE"/>
        </a:p>
      </c:txPr>
    </c:legend>
    <c:plotVisOnly val="1"/>
    <c:dispBlanksAs val="gap"/>
  </c:chart>
  <c:txPr>
    <a:bodyPr/>
    <a:lstStyle/>
    <a:p>
      <a:pPr>
        <a:defRPr sz="1400">
          <a:latin typeface="Arial"/>
        </a:defRPr>
      </a:pPr>
      <a:endParaRPr lang="de-DE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de-DE"/>
  <c:style val="16"/>
  <c:chart>
    <c:title>
      <c:txPr>
        <a:bodyPr/>
        <a:lstStyle/>
        <a:p>
          <a:pPr>
            <a:defRPr>
              <a:latin typeface="Verdana"/>
              <a:cs typeface="Verdana"/>
            </a:defRPr>
          </a:pPr>
          <a:endParaRPr lang="de-DE"/>
        </a:p>
      </c:txPr>
    </c:title>
    <c:plotArea>
      <c:layout/>
      <c:pieChart>
        <c:varyColors val="1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F6BC1C"/>
            </a:solidFill>
          </c:spPr>
          <c:dPt>
            <c:idx val="0"/>
            <c:spPr>
              <a:solidFill>
                <a:srgbClr val="FDD518"/>
              </a:solidFill>
              <a:ln>
                <a:noFill/>
              </a:ln>
            </c:spPr>
          </c:dPt>
          <c:dPt>
            <c:idx val="1"/>
            <c:spPr>
              <a:solidFill>
                <a:srgbClr val="F8C31C"/>
              </a:solidFill>
              <a:ln>
                <a:noFill/>
              </a:ln>
            </c:spPr>
          </c:dPt>
          <c:dPt>
            <c:idx val="2"/>
            <c:spPr>
              <a:solidFill>
                <a:srgbClr val="E58324"/>
              </a:solidFill>
              <a:ln>
                <a:noFill/>
              </a:ln>
            </c:spPr>
          </c:dPt>
          <c:dPt>
            <c:idx val="3"/>
            <c:spPr>
              <a:solidFill>
                <a:srgbClr val="EEA521"/>
              </a:solidFill>
              <a:ln>
                <a:noFill/>
              </a:ln>
            </c:spPr>
          </c:dPt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rgbClr val="F6D64F"/>
            </a:solidFill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rgbClr val="F69715"/>
            </a:solidFill>
            <a:ln>
              <a:solidFill>
                <a:srgbClr val="FF921C"/>
              </a:solidFill>
            </a:ln>
          </c:spPr>
          <c:cat>
            <c:strRef>
              <c:f>Blatt1!$A$2:$A$5</c:f>
              <c:strCache>
                <c:ptCount val="4"/>
                <c:pt idx="0">
                  <c:v>Kategorie 1</c:v>
                </c:pt>
                <c:pt idx="1">
                  <c:v>Kategorie 2</c:v>
                </c:pt>
                <c:pt idx="2">
                  <c:v>Kategorie 3</c:v>
                </c:pt>
                <c:pt idx="3">
                  <c:v>Kategorie 4</c:v>
                </c:pt>
              </c:strCache>
            </c:strRef>
          </c:cat>
          <c:val>
            <c:numRef>
              <c:f>Blatt1!$D$2:$D$5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/>
        <c:firstSliceAng val="0"/>
      </c:pieChart>
    </c:plotArea>
    <c:legend>
      <c:legendPos val="r"/>
      <c:txPr>
        <a:bodyPr/>
        <a:lstStyle/>
        <a:p>
          <a:pPr>
            <a:defRPr>
              <a:latin typeface="Verdana"/>
              <a:cs typeface="Verdana"/>
            </a:defRPr>
          </a:pPr>
          <a:endParaRPr lang="de-DE"/>
        </a:p>
      </c:txPr>
    </c:legend>
    <c:plotVisOnly val="1"/>
    <c:dispBlanksAs val="zero"/>
  </c:chart>
  <c:txPr>
    <a:bodyPr/>
    <a:lstStyle/>
    <a:p>
      <a:pPr>
        <a:defRPr sz="1400">
          <a:latin typeface="Arial"/>
        </a:defRPr>
      </a:pPr>
      <a:endParaRPr lang="de-DE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EA356C-CE1E-4446-83BE-E97B6CD27DAB}" type="datetime1">
              <a:rPr lang="de-DE" smtClean="0"/>
              <a:pPr/>
              <a:t>19.07.2016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de-DE" smtClean="0"/>
              <a:t>Pemberger Elke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F2E034-77A3-1B4C-B8B7-1DCF687C7EE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4243483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8581C-E789-AF40-B832-7644312C7055}" type="datetime1">
              <a:rPr lang="de-DE" smtClean="0"/>
              <a:pPr/>
              <a:t>19.07.2016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de-DE" smtClean="0"/>
              <a:t>Pemberger Elke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34D96-8A74-AB47-B1DC-391BFD4AA7F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99988565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34D96-8A74-AB47-B1DC-391BFD4AA7FB}" type="slidenum">
              <a:rPr lang="de-DE" smtClean="0"/>
              <a:pPr/>
              <a:t>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Pemberger Elke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634818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6" name="Rechteck 5"/>
          <p:cNvSpPr/>
          <p:nvPr userDrawn="1"/>
        </p:nvSpPr>
        <p:spPr>
          <a:xfrm>
            <a:off x="0" y="2967189"/>
            <a:ext cx="9144000" cy="900000"/>
          </a:xfrm>
          <a:prstGeom prst="rect">
            <a:avLst/>
          </a:prstGeom>
          <a:solidFill>
            <a:srgbClr val="EEA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02000" y="3065052"/>
            <a:ext cx="7740000" cy="750455"/>
          </a:xfrm>
          <a:prstGeom prst="rect">
            <a:avLst/>
          </a:prstGeom>
        </p:spPr>
        <p:txBody>
          <a:bodyPr vert="horz" rIns="0" bIns="0">
            <a:noAutofit/>
          </a:bodyPr>
          <a:lstStyle>
            <a:lvl1pPr marL="0" indent="0" algn="ctr">
              <a:buNone/>
              <a:defRPr sz="40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Titel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01675" y="3901795"/>
            <a:ext cx="7740650" cy="877888"/>
          </a:xfrm>
        </p:spPr>
        <p:txBody>
          <a:bodyPr>
            <a:normAutofit/>
          </a:bodyPr>
          <a:lstStyle>
            <a:lvl1pPr algn="ctr">
              <a:buNone/>
              <a:defRPr sz="2000"/>
            </a:lvl1pPr>
          </a:lstStyle>
          <a:p>
            <a:pPr lvl="0"/>
            <a:r>
              <a:rPr lang="de-AT" dirty="0" smtClean="0"/>
              <a:t>Untertitel</a:t>
            </a:r>
            <a:endParaRPr lang="de-DE" dirty="0"/>
          </a:p>
        </p:txBody>
      </p:sp>
      <p:sp>
        <p:nvSpPr>
          <p:cNvPr id="2" name="Textfeld 1"/>
          <p:cNvSpPr txBox="1"/>
          <p:nvPr userDrawn="1"/>
        </p:nvSpPr>
        <p:spPr>
          <a:xfrm>
            <a:off x="1674091" y="659245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3" name="Textfeld 2"/>
          <p:cNvSpPr txBox="1"/>
          <p:nvPr userDrawn="1"/>
        </p:nvSpPr>
        <p:spPr>
          <a:xfrm>
            <a:off x="2008909" y="652318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73484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: Überschrift dreizeilig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62094" y="2597728"/>
            <a:ext cx="8290646" cy="935190"/>
          </a:xfrm>
          <a:prstGeom prst="rect">
            <a:avLst/>
          </a:prstGeom>
        </p:spPr>
        <p:txBody>
          <a:bodyPr vert="horz" tIns="0" rIns="0" bIns="0"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35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Titel</a:t>
            </a:r>
          </a:p>
          <a:p>
            <a:pPr lvl="0"/>
            <a:r>
              <a:rPr lang="de-AT" dirty="0" smtClean="0"/>
              <a:t>Überschrift</a:t>
            </a:r>
          </a:p>
          <a:p>
            <a:pPr lvl="0"/>
            <a:r>
              <a:rPr lang="de-AT" dirty="0" smtClean="0"/>
              <a:t>dreizeilig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62094" y="3671457"/>
            <a:ext cx="8290646" cy="750455"/>
          </a:xfrm>
          <a:prstGeom prst="rect">
            <a:avLst/>
          </a:prstGeom>
        </p:spPr>
        <p:txBody>
          <a:bodyPr vert="horz" tIns="0" rIns="0" bIns="0">
            <a:noAutofit/>
          </a:bodyPr>
          <a:lstStyle>
            <a:lvl1pPr marL="0" indent="0" algn="ctr">
              <a:buNone/>
              <a:defRPr sz="20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Untertitel</a:t>
            </a:r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462094" y="3613732"/>
            <a:ext cx="8290646" cy="1588"/>
          </a:xfrm>
          <a:prstGeom prst="line">
            <a:avLst/>
          </a:prstGeom>
          <a:ln w="12700">
            <a:solidFill>
              <a:srgbClr val="EEA521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3484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terkapitel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62094" y="2597728"/>
            <a:ext cx="8290646" cy="935190"/>
          </a:xfrm>
          <a:prstGeom prst="rect">
            <a:avLst/>
          </a:prstGeom>
        </p:spPr>
        <p:txBody>
          <a:bodyPr vert="horz" tIns="0" rIns="0" bIns="0"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35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Unterkapitel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62094" y="3671457"/>
            <a:ext cx="8290646" cy="750455"/>
          </a:xfrm>
          <a:prstGeom prst="rect">
            <a:avLst/>
          </a:prstGeom>
        </p:spPr>
        <p:txBody>
          <a:bodyPr vert="horz" tIns="0" rIns="0" bIns="0">
            <a:noAutofit/>
          </a:bodyPr>
          <a:lstStyle>
            <a:lvl1pPr marL="0" indent="0" algn="ctr">
              <a:buNone/>
              <a:defRPr sz="20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Untertitel</a:t>
            </a:r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462094" y="3613732"/>
            <a:ext cx="8290646" cy="1588"/>
          </a:xfrm>
          <a:prstGeom prst="line">
            <a:avLst/>
          </a:prstGeom>
          <a:ln w="12700">
            <a:solidFill>
              <a:srgbClr val="EEA521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3484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4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720000" y="1080000"/>
            <a:ext cx="7662000" cy="551874"/>
          </a:xfrm>
        </p:spPr>
        <p:txBody>
          <a:bodyPr tIns="0" rIns="0" bIns="0" anchor="t" anchorCtr="0">
            <a:noAutofit/>
          </a:bodyPr>
          <a:lstStyle>
            <a:lvl1pPr marL="0" indent="0">
              <a:buNone/>
              <a:defRPr sz="2600"/>
            </a:lvl1pPr>
          </a:lstStyle>
          <a:p>
            <a:pPr lvl="0"/>
            <a:endParaRPr lang="de-AT" dirty="0" smtClean="0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720000" y="1631874"/>
            <a:ext cx="7662000" cy="4648853"/>
          </a:xfrm>
          <a:prstGeom prst="rect">
            <a:avLst/>
          </a:prstGeom>
        </p:spPr>
        <p:txBody>
          <a:bodyPr tIns="0" rIns="0" bIns="0">
            <a:noAutofit/>
          </a:bodyPr>
          <a:lstStyle>
            <a:lvl1pPr algn="ctr">
              <a:buNone/>
              <a:defRPr sz="4400" b="1"/>
            </a:lvl1pPr>
          </a:lstStyle>
          <a:p>
            <a:pPr lvl="0"/>
            <a:endParaRPr lang="de-DE" dirty="0" smtClean="0"/>
          </a:p>
          <a:p>
            <a:pPr lvl="0"/>
            <a:endParaRPr lang="de-DE" dirty="0" smtClean="0"/>
          </a:p>
          <a:p>
            <a:pPr lvl="0"/>
            <a:r>
              <a:rPr lang="de-DE" dirty="0" smtClean="0"/>
              <a:t>Teilchenkräfte</a:t>
            </a:r>
          </a:p>
        </p:txBody>
      </p:sp>
    </p:spTree>
    <p:extLst>
      <p:ext uri="{BB962C8B-B14F-4D97-AF65-F5344CB8AC3E}">
        <p14:creationId xmlns:p14="http://schemas.microsoft.com/office/powerpoint/2010/main" xmlns="" val="819836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zweizeilig mit Gliederung d. Prä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720000" y="2164672"/>
            <a:ext cx="7608910" cy="4032000"/>
          </a:xfrm>
        </p:spPr>
        <p:txBody>
          <a:bodyPr lIns="0" tIns="0" rIns="0" bIns="0">
            <a:noAutofit/>
          </a:bodyPr>
          <a:lstStyle>
            <a:lvl1pPr>
              <a:defRPr sz="2400"/>
            </a:lvl1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cxnSp>
        <p:nvCxnSpPr>
          <p:cNvPr id="10" name="Gerade Verbindung 9"/>
          <p:cNvCxnSpPr/>
          <p:nvPr userDrawn="1"/>
        </p:nvCxnSpPr>
        <p:spPr>
          <a:xfrm>
            <a:off x="720000" y="2006997"/>
            <a:ext cx="7608910" cy="0"/>
          </a:xfrm>
          <a:prstGeom prst="line">
            <a:avLst/>
          </a:prstGeom>
          <a:ln w="12700">
            <a:solidFill>
              <a:srgbClr val="EEA521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1382" y="6443330"/>
            <a:ext cx="512618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Myriad Pro"/>
                <a:cs typeface="Myriad Pro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4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964550"/>
            <a:ext cx="7608910" cy="916056"/>
          </a:xfrm>
        </p:spPr>
        <p:txBody>
          <a:bodyPr lIns="0" tIns="0" rIns="0" bIns="0" anchor="b" anchorCtr="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lang="de-AT" dirty="0" smtClean="0"/>
              <a:t>Überschrift zweizeilig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lang="de-AT" dirty="0" smtClean="0"/>
              <a:t>Überschrift zweizeilig</a:t>
            </a:r>
          </a:p>
        </p:txBody>
      </p:sp>
    </p:spTree>
    <p:extLst>
      <p:ext uri="{BB962C8B-B14F-4D97-AF65-F5344CB8AC3E}">
        <p14:creationId xmlns:p14="http://schemas.microsoft.com/office/powerpoint/2010/main" xmlns="" val="2224052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mit Bild zum Einfü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0"/>
            <a:ext cx="7740000" cy="750455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720000" y="2008909"/>
            <a:ext cx="7740000" cy="430645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317908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mit Tabelle zum Einfü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0"/>
            <a:ext cx="7740000" cy="750455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3" name="Tabellenplatzhalter 2"/>
          <p:cNvSpPr>
            <a:spLocks noGrp="1"/>
          </p:cNvSpPr>
          <p:nvPr>
            <p:ph type="tbl" sz="quarter" idx="14"/>
          </p:nvPr>
        </p:nvSpPr>
        <p:spPr>
          <a:xfrm>
            <a:off x="720000" y="1973786"/>
            <a:ext cx="7740000" cy="430694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Tabelle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168054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mit Diagramm zum Einfü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0"/>
            <a:ext cx="7740000" cy="750455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8" name="Diagrammplatzhalter 7"/>
          <p:cNvSpPr>
            <a:spLocks noGrp="1"/>
          </p:cNvSpPr>
          <p:nvPr>
            <p:ph type="chart" sz="quarter" idx="12"/>
          </p:nvPr>
        </p:nvSpPr>
        <p:spPr>
          <a:xfrm>
            <a:off x="720000" y="1974706"/>
            <a:ext cx="7740000" cy="431756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Diagramm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3500928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hochforma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1"/>
            <a:ext cx="7740000" cy="478636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Tabelle hochformatig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graphicFrame>
        <p:nvGraphicFramePr>
          <p:cNvPr id="16" name="Tabelle 15"/>
          <p:cNvGraphicFramePr>
            <a:graphicFrameLocks noGrp="1"/>
          </p:cNvGraphicFramePr>
          <p:nvPr userDrawn="1"/>
        </p:nvGraphicFramePr>
        <p:xfrm>
          <a:off x="720000" y="1720275"/>
          <a:ext cx="7740000" cy="4537360"/>
        </p:xfrm>
        <a:graphic>
          <a:graphicData uri="http://schemas.openxmlformats.org/drawingml/2006/table">
            <a:tbl>
              <a:tblPr firstRow="1" bandRow="1" bandCol="1">
                <a:tableStyleId>{912C8C85-51F0-491E-9774-3900AFEF0FD7}</a:tableStyleId>
              </a:tblPr>
              <a:tblGrid>
                <a:gridCol w="1935000"/>
                <a:gridCol w="1935000"/>
                <a:gridCol w="1935000"/>
                <a:gridCol w="1935000"/>
              </a:tblGrid>
              <a:tr h="453736">
                <a:tc>
                  <a:txBody>
                    <a:bodyPr/>
                    <a:lstStyle/>
                    <a:p>
                      <a:pPr algn="l"/>
                      <a:endParaRPr lang="de-DE" b="1" i="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b="1" i="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b="1" i="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b="1" i="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453736"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aseline="0" dirty="0"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17908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querforma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1"/>
            <a:ext cx="7740000" cy="478636"/>
          </a:xfrm>
          <a:prstGeom prst="rect">
            <a:avLst/>
          </a:prstGeom>
        </p:spPr>
        <p:txBody>
          <a:bodyPr vert="horz" tIns="0" rIns="0" bIns="0" anchor="t">
            <a:noAutofit/>
          </a:bodyPr>
          <a:lstStyle>
            <a:lvl1pPr marL="0" indent="0">
              <a:buNone/>
              <a:defRPr sz="2600" b="0" i="0"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Tabelle querformatig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graphicFrame>
        <p:nvGraphicFramePr>
          <p:cNvPr id="16" name="Tabelle 15"/>
          <p:cNvGraphicFramePr>
            <a:graphicFrameLocks noGrp="1"/>
          </p:cNvGraphicFramePr>
          <p:nvPr userDrawn="1"/>
        </p:nvGraphicFramePr>
        <p:xfrm>
          <a:off x="720000" y="1720275"/>
          <a:ext cx="7740000" cy="4537360"/>
        </p:xfrm>
        <a:graphic>
          <a:graphicData uri="http://schemas.openxmlformats.org/drawingml/2006/table">
            <a:tbl>
              <a:tblPr firstRow="1" bandRow="1" bandCol="1">
                <a:tableStyleId>{912C8C85-51F0-491E-9774-3900AFEF0FD7}</a:tableStyleId>
              </a:tblPr>
              <a:tblGrid>
                <a:gridCol w="1935000"/>
                <a:gridCol w="5805000"/>
              </a:tblGrid>
              <a:tr h="907472">
                <a:tc>
                  <a:txBody>
                    <a:bodyPr/>
                    <a:lstStyle/>
                    <a:p>
                      <a:pPr algn="l"/>
                      <a:r>
                        <a:rPr lang="de-DE" b="1" i="0" baseline="0" dirty="0" smtClean="0">
                          <a:solidFill>
                            <a:schemeClr val="bg1"/>
                          </a:solidFill>
                          <a:latin typeface="Myriad Pro"/>
                        </a:rPr>
                        <a:t> </a:t>
                      </a:r>
                      <a:endParaRPr lang="de-DE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907472">
                <a:tc>
                  <a:txBody>
                    <a:bodyPr/>
                    <a:lstStyle/>
                    <a:p>
                      <a:pPr algn="l"/>
                      <a:endParaRPr lang="de-DE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907472">
                <a:tc>
                  <a:txBody>
                    <a:bodyPr/>
                    <a:lstStyle/>
                    <a:p>
                      <a:pPr algn="l"/>
                      <a:endParaRPr lang="de-DE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907472">
                <a:tc>
                  <a:txBody>
                    <a:bodyPr/>
                    <a:lstStyle/>
                    <a:p>
                      <a:pPr algn="l"/>
                      <a:endParaRPr lang="de-DE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  <a:tr h="907472">
                <a:tc>
                  <a:txBody>
                    <a:bodyPr/>
                    <a:lstStyle/>
                    <a:p>
                      <a:pPr algn="l"/>
                      <a:endParaRPr lang="de-DE" b="1" i="0" baseline="0" dirty="0">
                        <a:solidFill>
                          <a:schemeClr val="bg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A52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600" b="0" i="0" baseline="0" dirty="0">
                        <a:solidFill>
                          <a:schemeClr val="tx1"/>
                        </a:solidFill>
                        <a:latin typeface="Myriad Pro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B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17908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Überschrift mit 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3654134" y="1631873"/>
            <a:ext cx="4860000" cy="4667625"/>
          </a:xfrm>
        </p:spPr>
        <p:txBody>
          <a:bodyPr lIns="0" tIns="0" rIns="0">
            <a:noAutofit/>
          </a:bodyPr>
          <a:lstStyle>
            <a:lvl1pPr>
              <a:defRPr sz="2400"/>
            </a:lvl1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654134" y="1080000"/>
            <a:ext cx="4860000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720000" y="1079499"/>
            <a:ext cx="2700000" cy="5219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214401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Überschriften mit Unter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720000" y="1631873"/>
            <a:ext cx="3600000" cy="4667625"/>
          </a:xfrm>
        </p:spPr>
        <p:txBody>
          <a:bodyPr lIns="0" tIns="0" rIns="0">
            <a:noAutofit/>
          </a:bodyPr>
          <a:lstStyle>
            <a:lvl1pPr>
              <a:defRPr sz="2400"/>
            </a:lvl1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0"/>
            <a:ext cx="3600000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4576273" y="1631873"/>
            <a:ext cx="3600000" cy="4667625"/>
          </a:xfrm>
        </p:spPr>
        <p:txBody>
          <a:bodyPr lIns="0" tIns="0" rIns="0">
            <a:noAutofit/>
          </a:bodyPr>
          <a:lstStyle>
            <a:lvl1pPr>
              <a:defRPr sz="2400"/>
            </a:lvl1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11" name="Textplatzhalter 4"/>
          <p:cNvSpPr>
            <a:spLocks noGrp="1"/>
          </p:cNvSpPr>
          <p:nvPr>
            <p:ph type="body" sz="quarter" idx="13" hasCustomPrompt="1"/>
          </p:nvPr>
        </p:nvSpPr>
        <p:spPr>
          <a:xfrm>
            <a:off x="4576273" y="1080000"/>
            <a:ext cx="3600000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 smtClean="0"/>
              <a:t>Überschrift</a:t>
            </a:r>
          </a:p>
        </p:txBody>
      </p:sp>
      <p:cxnSp>
        <p:nvCxnSpPr>
          <p:cNvPr id="12" name="Gerade Verbindung 11"/>
          <p:cNvCxnSpPr/>
          <p:nvPr userDrawn="1"/>
        </p:nvCxnSpPr>
        <p:spPr>
          <a:xfrm rot="5400000" flipH="1" flipV="1">
            <a:off x="1833889" y="3689749"/>
            <a:ext cx="5219498" cy="1588"/>
          </a:xfrm>
          <a:prstGeom prst="line">
            <a:avLst/>
          </a:prstGeom>
          <a:ln w="12700">
            <a:solidFill>
              <a:srgbClr val="EEA521"/>
            </a:solidFill>
          </a:ln>
          <a:effectLst>
            <a:outerShdw blurRad="50800" dist="127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144013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lkendiagramm senkre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/>
          <p:nvPr userDrawn="1">
            <p:extLst>
              <p:ext uri="{D42A27DB-BD31-4B8C-83A1-F6EECF244321}">
                <p14:modId xmlns:p14="http://schemas.microsoft.com/office/powerpoint/2010/main" xmlns="" val="3305307674"/>
              </p:ext>
            </p:extLst>
          </p:nvPr>
        </p:nvGraphicFramePr>
        <p:xfrm>
          <a:off x="720000" y="1940069"/>
          <a:ext cx="7677727" cy="4190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1080000"/>
            <a:ext cx="7181850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 sz="2600"/>
            </a:lvl1pPr>
          </a:lstStyle>
          <a:p>
            <a:pPr lvl="0"/>
            <a:r>
              <a:rPr lang="de-AT" dirty="0" smtClean="0"/>
              <a:t>Diagrammtitel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786953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lkendiagramm waagre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/>
          <p:nvPr userDrawn="1">
            <p:extLst>
              <p:ext uri="{D42A27DB-BD31-4B8C-83A1-F6EECF244321}">
                <p14:modId xmlns:p14="http://schemas.microsoft.com/office/powerpoint/2010/main" xmlns="" val="1636914108"/>
              </p:ext>
            </p:extLst>
          </p:nvPr>
        </p:nvGraphicFramePr>
        <p:xfrm>
          <a:off x="720000" y="1980000"/>
          <a:ext cx="7677727" cy="4190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19999" y="1080000"/>
            <a:ext cx="7419545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 smtClean="0"/>
              <a:t>Diagrammtitel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4134613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rten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/>
          <p:cNvGraphicFramePr/>
          <p:nvPr userDrawn="1">
            <p:extLst>
              <p:ext uri="{D42A27DB-BD31-4B8C-83A1-F6EECF244321}">
                <p14:modId xmlns:p14="http://schemas.microsoft.com/office/powerpoint/2010/main" xmlns="" val="1935001718"/>
              </p:ext>
            </p:extLst>
          </p:nvPr>
        </p:nvGraphicFramePr>
        <p:xfrm>
          <a:off x="438150" y="1951615"/>
          <a:ext cx="7677727" cy="4190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719999" y="1080000"/>
            <a:ext cx="7395877" cy="551874"/>
          </a:xfrm>
        </p:spPr>
        <p:txBody>
          <a:bodyPr tIns="0" rIns="0" bIns="0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de-AT" dirty="0" smtClean="0"/>
              <a:t>Diagrammtitel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2800" y="6443330"/>
            <a:ext cx="511200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1546661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n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4" name="Rechteck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EA5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/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02000" y="2715935"/>
            <a:ext cx="7740000" cy="1426130"/>
          </a:xfrm>
          <a:prstGeom prst="rect">
            <a:avLst/>
          </a:prstGeom>
        </p:spPr>
        <p:txBody>
          <a:bodyPr vert="horz" rIns="0" bIns="0">
            <a:noAutofit/>
          </a:bodyPr>
          <a:lstStyle>
            <a:lvl1pPr marL="0" indent="0" algn="ctr">
              <a:buNone/>
              <a:defRPr sz="80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de-AT" dirty="0" smtClean="0"/>
              <a:t>PAUSE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idx="1"/>
          </p:nvPr>
        </p:nvSpPr>
        <p:spPr>
          <a:xfrm>
            <a:off x="720000" y="1080000"/>
            <a:ext cx="7528353" cy="452596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e-AT" dirty="0" smtClean="0"/>
              <a:t>Überschrift</a:t>
            </a:r>
          </a:p>
          <a:p>
            <a:pPr lvl="1"/>
            <a:r>
              <a:rPr lang="de-AT" dirty="0" smtClean="0"/>
              <a:t>Zweite Ebene</a:t>
            </a:r>
          </a:p>
          <a:p>
            <a:pPr lvl="2"/>
            <a:r>
              <a:rPr lang="de-AT" dirty="0" smtClean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31382" y="6443330"/>
            <a:ext cx="512618" cy="235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Verdana"/>
                <a:cs typeface="Verdana"/>
              </a:defRPr>
            </a:lvl1pPr>
          </a:lstStyle>
          <a:p>
            <a:fld id="{74462534-6A10-4166-9018-095186DF70EC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7" name="Foliennummernplatzhalter 5"/>
          <p:cNvSpPr txBox="1">
            <a:spLocks/>
          </p:cNvSpPr>
          <p:nvPr/>
        </p:nvSpPr>
        <p:spPr>
          <a:xfrm>
            <a:off x="360000" y="6443330"/>
            <a:ext cx="7528353" cy="235613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de-DE"/>
            </a:defPPr>
            <a:lvl1pPr marL="0" algn="l" defTabSz="4572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b="0" i="0" dirty="0" smtClean="0">
                <a:latin typeface="Verdana"/>
                <a:cs typeface="Verdana"/>
              </a:rPr>
              <a:t>E</a:t>
            </a:r>
            <a:r>
              <a:rPr lang="de-AT" sz="800" b="0" i="0" dirty="0" smtClean="0">
                <a:latin typeface="Verdana"/>
                <a:cs typeface="Verdana"/>
              </a:rPr>
              <a:t>rstellt von: Elke Pemberger</a:t>
            </a:r>
            <a:endParaRPr lang="de-AT" sz="800" b="0" i="0" dirty="0">
              <a:latin typeface="Verdana"/>
              <a:cs typeface="Verdana"/>
            </a:endParaRPr>
          </a:p>
        </p:txBody>
      </p:sp>
      <p:pic>
        <p:nvPicPr>
          <p:cNvPr id="8" name="Bild 7" descr="RZ_veri_ppt_120503-2-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96451" y="0"/>
            <a:ext cx="2447549" cy="213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2260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30" r:id="rId2"/>
    <p:sldLayoutId id="2147483698" r:id="rId3"/>
    <p:sldLayoutId id="2147483733" r:id="rId4"/>
    <p:sldLayoutId id="2147483662" r:id="rId5"/>
    <p:sldLayoutId id="2147483699" r:id="rId6"/>
    <p:sldLayoutId id="2147483731" r:id="rId7"/>
    <p:sldLayoutId id="2147483732" r:id="rId8"/>
    <p:sldLayoutId id="2147483727" r:id="rId9"/>
    <p:sldLayoutId id="2147483728" r:id="rId10"/>
    <p:sldLayoutId id="2147483656" r:id="rId11"/>
    <p:sldLayoutId id="2147483723" r:id="rId12"/>
    <p:sldLayoutId id="2147483678" r:id="rId13"/>
    <p:sldLayoutId id="2147483688" r:id="rId14"/>
    <p:sldLayoutId id="2147483689" r:id="rId15"/>
    <p:sldLayoutId id="2147483729" r:id="rId1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2600" b="0" i="0" kern="1200">
          <a:solidFill>
            <a:schemeClr val="tx1"/>
          </a:solidFill>
          <a:latin typeface="Verdana"/>
          <a:ea typeface="+mn-ea"/>
          <a:cs typeface="Verdana"/>
        </a:defRPr>
      </a:lvl1pPr>
      <a:lvl2pPr marL="715963" indent="-265113" algn="l" defTabSz="457200" rtl="0" eaLnBrk="1" latinLnBrk="0" hangingPunct="1">
        <a:spcBef>
          <a:spcPct val="20000"/>
        </a:spcBef>
        <a:buClrTx/>
        <a:buSzPct val="100000"/>
        <a:buFont typeface="Symbol" charset="2"/>
        <a:buChar char="-"/>
        <a:defRPr sz="2000" b="0" i="0" kern="1200">
          <a:solidFill>
            <a:schemeClr val="tx1"/>
          </a:solidFill>
          <a:latin typeface="Verdana"/>
          <a:ea typeface="+mn-ea"/>
          <a:cs typeface="Myriad Pro"/>
        </a:defRPr>
      </a:lvl2pPr>
      <a:lvl3pPr marL="900113" indent="-184150" algn="l" defTabSz="457200" rtl="0" eaLnBrk="1" latinLnBrk="0" hangingPunct="1">
        <a:spcBef>
          <a:spcPct val="20000"/>
        </a:spcBef>
        <a:buClrTx/>
        <a:buSzPct val="100000"/>
        <a:buFont typeface="Arial"/>
        <a:buChar char="•"/>
        <a:defRPr sz="1800" b="0" i="0" kern="1200">
          <a:solidFill>
            <a:schemeClr val="tx1"/>
          </a:solidFill>
          <a:latin typeface="Verdana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>
                <a:solidFill>
                  <a:srgbClr val="008000"/>
                </a:solidFill>
              </a:rPr>
              <a:t>Die Atmung</a:t>
            </a:r>
            <a:endParaRPr lang="en-US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22343944"/>
              </p:ext>
            </p:extLst>
          </p:nvPr>
        </p:nvGraphicFramePr>
        <p:xfrm>
          <a:off x="311725" y="1235176"/>
          <a:ext cx="8751457" cy="506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5203"/>
                <a:gridCol w="1421637"/>
                <a:gridCol w="1503505"/>
                <a:gridCol w="911112"/>
              </a:tblGrid>
              <a:tr h="531279">
                <a:tc>
                  <a:txBody>
                    <a:bodyPr/>
                    <a:lstStyle/>
                    <a:p>
                      <a:r>
                        <a:rPr lang="de-DE" b="1" dirty="0" smtClean="0">
                          <a:solidFill>
                            <a:srgbClr val="000090"/>
                          </a:solidFill>
                        </a:rPr>
                        <a:t>EINATMUNG</a:t>
                      </a:r>
                      <a:r>
                        <a:rPr lang="de-DE" b="1" baseline="0" dirty="0" smtClean="0">
                          <a:solidFill>
                            <a:srgbClr val="000090"/>
                          </a:solidFill>
                        </a:rPr>
                        <a:t> – GASAUSTAUSCH </a:t>
                      </a:r>
                      <a:r>
                        <a:rPr lang="de-DE" b="1" baseline="0" dirty="0" smtClean="0">
                          <a:solidFill>
                            <a:srgbClr val="000090"/>
                          </a:solidFill>
                        </a:rPr>
                        <a:t>– </a:t>
                      </a:r>
                      <a:r>
                        <a:rPr lang="de-DE" b="1" baseline="0" dirty="0" smtClean="0">
                          <a:solidFill>
                            <a:srgbClr val="000090"/>
                          </a:solidFill>
                        </a:rPr>
                        <a:t>AUSATMUNG</a:t>
                      </a:r>
                      <a:endParaRPr lang="de-DE" b="1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solidFill>
                            <a:srgbClr val="000090"/>
                          </a:solidFill>
                        </a:rPr>
                        <a:t>Berichtigtes</a:t>
                      </a:r>
                      <a:r>
                        <a:rPr lang="de-DE" sz="1400" baseline="0" dirty="0" smtClean="0">
                          <a:solidFill>
                            <a:srgbClr val="000090"/>
                          </a:solidFill>
                        </a:rPr>
                        <a:t> Wort</a:t>
                      </a:r>
                      <a:endParaRPr lang="de-DE" sz="140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solidFill>
                            <a:srgbClr val="000090"/>
                          </a:solidFill>
                        </a:rPr>
                        <a:t>Lösungs-</a:t>
                      </a:r>
                      <a:r>
                        <a:rPr lang="de-DE" sz="1400" dirty="0" err="1" smtClean="0">
                          <a:solidFill>
                            <a:srgbClr val="000090"/>
                          </a:solidFill>
                        </a:rPr>
                        <a:t>buchstabe</a:t>
                      </a:r>
                      <a:endParaRPr lang="de-DE" sz="140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solidFill>
                            <a:srgbClr val="000090"/>
                          </a:solidFill>
                        </a:rPr>
                        <a:t>Lösung</a:t>
                      </a:r>
                      <a:endParaRPr lang="de-DE" sz="140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</a:tr>
              <a:tr h="62105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/>
                        <a:t>Durch die Nase oder </a:t>
                      </a:r>
                      <a:r>
                        <a:rPr lang="de-DE" sz="1600" baseline="0" dirty="0" smtClean="0"/>
                        <a:t>den Mund strömt Atemluft durch den Kehlkopf in die Speiseröhre. </a:t>
                      </a:r>
                      <a:r>
                        <a:rPr lang="de-DE" sz="1600" dirty="0" smtClean="0"/>
                        <a:t>Diese gabelt sich </a:t>
                      </a:r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die vier Hauptbronchien.</a:t>
                      </a:r>
                      <a:endParaRPr lang="de-DE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4. Buchstabe</a:t>
                      </a:r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722870">
                <a:tc>
                  <a:txBody>
                    <a:bodyPr/>
                    <a:lstStyle/>
                    <a:p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Die Bronchien verästeln sich in die</a:t>
                      </a:r>
                    </a:p>
                    <a:p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Bronchiolen. Am Ende der Bronchiolen befinden sich winzige, </a:t>
                      </a:r>
                      <a:r>
                        <a:rPr lang="de-DE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dünnwandige</a:t>
                      </a:r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Lungenbläschen, die Adduktoren.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1. Buchstabe</a:t>
                      </a:r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621053">
                <a:tc>
                  <a:txBody>
                    <a:bodyPr/>
                    <a:lstStyle/>
                    <a:p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Lungenbläschen sind von einem Netz feiner Nerven-kapillaren umgeben. Hier findet der Gasaustausch statt.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1. Buchstabe</a:t>
                      </a:r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621053">
                <a:tc>
                  <a:txBody>
                    <a:bodyPr/>
                    <a:lstStyle/>
                    <a:p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Der Sauerstoff wird mit dem Blut zu den Zellen des Körpers gebracht. In den Zellen wird mithilfe des Stickstoffs Energie frei.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2. Buchstabe</a:t>
                      </a:r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621053">
                <a:tc>
                  <a:txBody>
                    <a:bodyPr/>
                    <a:lstStyle/>
                    <a:p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 entsteht Kohlenstoffmonoxid, das mit dem Blut wieder </a:t>
                      </a:r>
                      <a:r>
                        <a:rPr lang="de-DE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zurück</a:t>
                      </a:r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zu den Lungenbläschen gelangt</a:t>
                      </a:r>
                    </a:p>
                    <a:p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und ausgeatmet wird.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/>
                        <a:t>1. Buchstabe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  <a:tr h="621053">
                <a:tc gridSpan="4">
                  <a:txBody>
                    <a:bodyPr/>
                    <a:lstStyle/>
                    <a:p>
                      <a:pPr algn="l"/>
                      <a:r>
                        <a:rPr lang="de-DE" sz="1400" b="1" dirty="0" smtClean="0"/>
                        <a:t>Ergänze im folgenden</a:t>
                      </a:r>
                      <a:r>
                        <a:rPr lang="de-DE" sz="1400" b="1" baseline="0" dirty="0" smtClean="0"/>
                        <a:t> Satz das Lösungswort:</a:t>
                      </a:r>
                      <a:endParaRPr lang="de-DE" sz="1400" b="1" dirty="0" smtClean="0"/>
                    </a:p>
                    <a:p>
                      <a:pPr algn="l"/>
                      <a:r>
                        <a:rPr lang="de-DE" b="1" dirty="0" smtClean="0"/>
                        <a:t>Die Zusatzstoffe im</a:t>
                      </a:r>
                      <a:r>
                        <a:rPr lang="de-DE" b="1" baseline="0" dirty="0" smtClean="0"/>
                        <a:t> </a:t>
                      </a:r>
                      <a:r>
                        <a:rPr lang="de-DE" b="1" dirty="0" smtClean="0"/>
                        <a:t> Zigaretten_ _ _ _ _  schädigen unsere Lungen</a:t>
                      </a:r>
                      <a:r>
                        <a:rPr lang="de-DE" b="1" baseline="0" dirty="0" smtClean="0"/>
                        <a:t> und </a:t>
                      </a:r>
                      <a:r>
                        <a:rPr lang="de-DE" b="1" dirty="0" smtClean="0"/>
                        <a:t>sind krebserregend!</a:t>
                      </a:r>
                      <a:endParaRPr lang="de-DE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311725" y="265666"/>
            <a:ext cx="6246093" cy="923330"/>
          </a:xfrm>
          <a:prstGeom prst="rect">
            <a:avLst/>
          </a:prstGeom>
          <a:solidFill>
            <a:srgbClr val="F8C31C"/>
          </a:solidFill>
        </p:spPr>
        <p:txBody>
          <a:bodyPr wrap="square" rtlCol="0">
            <a:spAutoFit/>
          </a:bodyPr>
          <a:lstStyle/>
          <a:p>
            <a:r>
              <a:rPr lang="de-DE" b="1" dirty="0" smtClean="0"/>
              <a:t>Welche Wörter passen </a:t>
            </a:r>
            <a:r>
              <a:rPr lang="de-DE" b="1" dirty="0">
                <a:solidFill>
                  <a:srgbClr val="FF3548"/>
                </a:solidFill>
              </a:rPr>
              <a:t>nicht</a:t>
            </a:r>
            <a:r>
              <a:rPr lang="de-DE" b="1" dirty="0"/>
              <a:t> in </a:t>
            </a:r>
            <a:r>
              <a:rPr lang="de-DE" b="1" dirty="0" smtClean="0"/>
              <a:t>die Sätze? Korrigiere sie! Die </a:t>
            </a:r>
            <a:r>
              <a:rPr lang="de-DE" b="1" dirty="0"/>
              <a:t>dritte </a:t>
            </a:r>
            <a:r>
              <a:rPr lang="de-DE" b="1" dirty="0" smtClean="0"/>
              <a:t> Spalte </a:t>
            </a:r>
            <a:r>
              <a:rPr lang="de-DE" b="1" dirty="0"/>
              <a:t>sagt dir den Buchstaben, den du für </a:t>
            </a:r>
            <a:r>
              <a:rPr lang="de-DE" b="1" dirty="0" smtClean="0"/>
              <a:t>das Lösungswort </a:t>
            </a:r>
            <a:r>
              <a:rPr lang="de-DE" b="1" dirty="0"/>
              <a:t>brauchst</a:t>
            </a:r>
            <a:r>
              <a:rPr lang="de-DE" b="1" dirty="0" smtClean="0">
                <a:solidFill>
                  <a:srgbClr val="0C190B"/>
                </a:solidFill>
              </a:rPr>
              <a:t>! Übertrage die Sätze danach in dein Heft!</a:t>
            </a:r>
            <a:endParaRPr lang="de-DE" b="1" dirty="0">
              <a:solidFill>
                <a:srgbClr val="0C190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461816" y="357999"/>
            <a:ext cx="7088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rgbClr val="F9C81B"/>
                </a:solidFill>
              </a:rPr>
              <a:t>LÖSUNG</a:t>
            </a:r>
            <a:endParaRPr lang="de-DE" sz="36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61347135"/>
              </p:ext>
            </p:extLst>
          </p:nvPr>
        </p:nvGraphicFramePr>
        <p:xfrm>
          <a:off x="311725" y="1235176"/>
          <a:ext cx="8751457" cy="5065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5203"/>
                <a:gridCol w="1527163"/>
                <a:gridCol w="1397979"/>
                <a:gridCol w="911112"/>
              </a:tblGrid>
              <a:tr h="531279">
                <a:tc>
                  <a:txBody>
                    <a:bodyPr/>
                    <a:lstStyle/>
                    <a:p>
                      <a:r>
                        <a:rPr lang="de-DE" b="1" dirty="0" smtClean="0">
                          <a:solidFill>
                            <a:srgbClr val="000090"/>
                          </a:solidFill>
                        </a:rPr>
                        <a:t>EINATMUNG</a:t>
                      </a:r>
                      <a:r>
                        <a:rPr lang="de-DE" b="1" baseline="0" dirty="0" smtClean="0">
                          <a:solidFill>
                            <a:srgbClr val="000090"/>
                          </a:solidFill>
                        </a:rPr>
                        <a:t> – GASAUSTAUSCH </a:t>
                      </a:r>
                      <a:r>
                        <a:rPr lang="de-DE" b="1" baseline="0" dirty="0" smtClean="0">
                          <a:solidFill>
                            <a:srgbClr val="000090"/>
                          </a:solidFill>
                        </a:rPr>
                        <a:t>– </a:t>
                      </a:r>
                      <a:r>
                        <a:rPr lang="de-DE" b="1" baseline="0" dirty="0" smtClean="0">
                          <a:solidFill>
                            <a:srgbClr val="000090"/>
                          </a:solidFill>
                        </a:rPr>
                        <a:t>AUSATMUNG</a:t>
                      </a:r>
                      <a:endParaRPr lang="de-DE" b="1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solidFill>
                            <a:srgbClr val="000090"/>
                          </a:solidFill>
                        </a:rPr>
                        <a:t>Berichtigtes</a:t>
                      </a:r>
                      <a:r>
                        <a:rPr lang="de-DE" sz="1400" baseline="0" dirty="0" smtClean="0">
                          <a:solidFill>
                            <a:srgbClr val="000090"/>
                          </a:solidFill>
                        </a:rPr>
                        <a:t> Wort</a:t>
                      </a:r>
                      <a:endParaRPr lang="de-DE" sz="140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solidFill>
                            <a:srgbClr val="000090"/>
                          </a:solidFill>
                        </a:rPr>
                        <a:t>Lösungs-</a:t>
                      </a:r>
                      <a:r>
                        <a:rPr lang="de-DE" sz="1400" dirty="0" err="1" smtClean="0">
                          <a:solidFill>
                            <a:srgbClr val="000090"/>
                          </a:solidFill>
                        </a:rPr>
                        <a:t>buchstabe</a:t>
                      </a:r>
                      <a:endParaRPr lang="de-DE" sz="140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solidFill>
                            <a:srgbClr val="000090"/>
                          </a:solidFill>
                        </a:rPr>
                        <a:t>Lösung</a:t>
                      </a:r>
                      <a:endParaRPr lang="de-DE" sz="1400" dirty="0">
                        <a:solidFill>
                          <a:srgbClr val="000090"/>
                        </a:solidFill>
                      </a:endParaRPr>
                    </a:p>
                  </a:txBody>
                  <a:tcPr/>
                </a:tc>
              </a:tr>
              <a:tr h="62105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/>
                        <a:t>Durch die Nase oder </a:t>
                      </a:r>
                      <a:r>
                        <a:rPr lang="de-DE" sz="1600" baseline="0" dirty="0" smtClean="0"/>
                        <a:t>den Mund strömt Atemluft durch den Kehlkopf in die </a:t>
                      </a:r>
                      <a:r>
                        <a:rPr lang="de-DE" sz="1600" strike="sngStrike" baseline="0" dirty="0" smtClean="0">
                          <a:solidFill>
                            <a:srgbClr val="FF3548"/>
                          </a:solidFill>
                        </a:rPr>
                        <a:t>Speiseröhre</a:t>
                      </a:r>
                      <a:r>
                        <a:rPr lang="de-DE" sz="1600" baseline="0" dirty="0" smtClean="0"/>
                        <a:t>. </a:t>
                      </a:r>
                      <a:r>
                        <a:rPr lang="de-DE" sz="1600" dirty="0" smtClean="0"/>
                        <a:t>Diese gabelt sich </a:t>
                      </a:r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die beiden Hauptbronchien.</a:t>
                      </a:r>
                      <a:endParaRPr lang="de-DE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rgbClr val="FF3548"/>
                          </a:solidFill>
                        </a:rPr>
                        <a:t>Luftröhre</a:t>
                      </a:r>
                      <a:endParaRPr lang="de-DE" dirty="0">
                        <a:solidFill>
                          <a:srgbClr val="FF3548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4. Buchstabe</a:t>
                      </a:r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rgbClr val="FF3548"/>
                          </a:solidFill>
                        </a:rPr>
                        <a:t>T</a:t>
                      </a:r>
                      <a:endParaRPr lang="de-DE" dirty="0">
                        <a:solidFill>
                          <a:srgbClr val="FF3548"/>
                        </a:solidFill>
                      </a:endParaRPr>
                    </a:p>
                  </a:txBody>
                  <a:tcPr anchor="ctr"/>
                </a:tc>
              </a:tr>
              <a:tr h="722870">
                <a:tc>
                  <a:txBody>
                    <a:bodyPr/>
                    <a:lstStyle/>
                    <a:p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Die Bronchien verästeln sich in die</a:t>
                      </a:r>
                    </a:p>
                    <a:p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Bronchiolen. Am Ende befinden sich winzige, </a:t>
                      </a:r>
                      <a:r>
                        <a:rPr lang="de-DE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dünnwandige</a:t>
                      </a:r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Lungenbläschen, die </a:t>
                      </a:r>
                      <a:r>
                        <a:rPr lang="de-DE" sz="1600" b="0" i="0" u="none" strike="sngStrike" kern="1200" baseline="0" dirty="0" smtClean="0">
                          <a:solidFill>
                            <a:srgbClr val="FF3548"/>
                          </a:solidFill>
                          <a:latin typeface="+mn-lt"/>
                          <a:ea typeface="+mn-ea"/>
                          <a:cs typeface="+mn-cs"/>
                        </a:rPr>
                        <a:t>Adduktoren</a:t>
                      </a:r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rgbClr val="FF3548"/>
                          </a:solidFill>
                        </a:rPr>
                        <a:t>Alveolen</a:t>
                      </a:r>
                      <a:endParaRPr lang="de-DE" dirty="0">
                        <a:solidFill>
                          <a:srgbClr val="FF3548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1. Buchstabe</a:t>
                      </a:r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rgbClr val="FF3548"/>
                          </a:solidFill>
                        </a:rPr>
                        <a:t>A</a:t>
                      </a:r>
                      <a:endParaRPr lang="de-DE" dirty="0">
                        <a:solidFill>
                          <a:srgbClr val="FF3548"/>
                        </a:solidFill>
                      </a:endParaRPr>
                    </a:p>
                  </a:txBody>
                  <a:tcPr anchor="ctr"/>
                </a:tc>
              </a:tr>
              <a:tr h="621053">
                <a:tc>
                  <a:txBody>
                    <a:bodyPr/>
                    <a:lstStyle/>
                    <a:p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Lungenbläschen sind von einem Netz feiner </a:t>
                      </a:r>
                      <a:r>
                        <a:rPr lang="de-DE" sz="1600" b="0" i="0" u="none" strike="sng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Nerven</a:t>
                      </a:r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-kapillaren umgeben. Hier findet der Gasaustausch statt.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rgbClr val="FF3548"/>
                          </a:solidFill>
                        </a:rPr>
                        <a:t>Blutkapillaren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1. Buchstabe</a:t>
                      </a:r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rgbClr val="FF3548"/>
                          </a:solidFill>
                        </a:rPr>
                        <a:t>B</a:t>
                      </a:r>
                    </a:p>
                  </a:txBody>
                  <a:tcPr anchor="ctr"/>
                </a:tc>
              </a:tr>
              <a:tr h="621053">
                <a:tc>
                  <a:txBody>
                    <a:bodyPr/>
                    <a:lstStyle/>
                    <a:p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Der Sauerstoff wird mit dem Blut zu den Zellen des Körpers gebracht. In den Zellen wird mithilfe des </a:t>
                      </a:r>
                      <a:r>
                        <a:rPr lang="de-DE" sz="1600" b="0" i="0" u="none" strike="sngStrike" kern="1200" baseline="0" dirty="0" smtClean="0">
                          <a:solidFill>
                            <a:srgbClr val="FF3548"/>
                          </a:solidFill>
                          <a:latin typeface="+mn-lt"/>
                          <a:ea typeface="+mn-ea"/>
                          <a:cs typeface="+mn-cs"/>
                        </a:rPr>
                        <a:t>Stickstoffs</a:t>
                      </a:r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Energie frei.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u="none" strike="noStrike" kern="1200" baseline="0" dirty="0" smtClean="0">
                          <a:solidFill>
                            <a:srgbClr val="FF3548"/>
                          </a:solidFill>
                          <a:latin typeface="+mn-lt"/>
                          <a:ea typeface="+mn-ea"/>
                          <a:cs typeface="+mn-cs"/>
                        </a:rPr>
                        <a:t>Sauerstoffs </a:t>
                      </a:r>
                      <a:endParaRPr lang="de-DE" dirty="0">
                        <a:solidFill>
                          <a:srgbClr val="FF3548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2. Buchstabe</a:t>
                      </a:r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rgbClr val="FF3548"/>
                          </a:solidFill>
                        </a:rPr>
                        <a:t>A</a:t>
                      </a:r>
                      <a:endParaRPr lang="de-DE" dirty="0">
                        <a:solidFill>
                          <a:srgbClr val="FF3548"/>
                        </a:solidFill>
                      </a:endParaRPr>
                    </a:p>
                  </a:txBody>
                  <a:tcPr anchor="ctr"/>
                </a:tc>
              </a:tr>
              <a:tr h="621053">
                <a:tc>
                  <a:txBody>
                    <a:bodyPr/>
                    <a:lstStyle/>
                    <a:p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 entsteht </a:t>
                      </a:r>
                      <a:r>
                        <a:rPr lang="de-DE" sz="1600" b="0" i="0" u="none" strike="sngStrike" kern="1200" baseline="0" dirty="0" smtClean="0">
                          <a:solidFill>
                            <a:srgbClr val="FF3548"/>
                          </a:solidFill>
                          <a:latin typeface="+mn-lt"/>
                          <a:ea typeface="+mn-ea"/>
                          <a:cs typeface="+mn-cs"/>
                        </a:rPr>
                        <a:t>Kohlenstoffmonoxid</a:t>
                      </a:r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das mit dem Blut wieder </a:t>
                      </a:r>
                      <a:r>
                        <a:rPr lang="de-DE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zurück</a:t>
                      </a:r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zu den Lungenbläschen gelangt</a:t>
                      </a:r>
                    </a:p>
                    <a:p>
                      <a:r>
                        <a:rPr lang="de-DE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und ausgeatmet wird.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rgbClr val="FF3548"/>
                          </a:solidFill>
                        </a:rPr>
                        <a:t>Kohlenstoff-dioxid</a:t>
                      </a:r>
                      <a:endParaRPr lang="de-DE" dirty="0">
                        <a:solidFill>
                          <a:srgbClr val="FF3548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/>
                        <a:t>1. Buchstabe</a:t>
                      </a:r>
                    </a:p>
                    <a:p>
                      <a:pPr algn="ctr"/>
                      <a:endParaRPr lang="de-DE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>
                          <a:solidFill>
                            <a:srgbClr val="FF3548"/>
                          </a:solidFill>
                        </a:rPr>
                        <a:t>K</a:t>
                      </a:r>
                      <a:endParaRPr lang="de-DE" dirty="0">
                        <a:solidFill>
                          <a:srgbClr val="FF3548"/>
                        </a:solidFill>
                      </a:endParaRPr>
                    </a:p>
                  </a:txBody>
                  <a:tcPr anchor="ctr"/>
                </a:tc>
              </a:tr>
              <a:tr h="621053">
                <a:tc gridSpan="4">
                  <a:txBody>
                    <a:bodyPr/>
                    <a:lstStyle/>
                    <a:p>
                      <a:pPr algn="l"/>
                      <a:r>
                        <a:rPr lang="de-DE" sz="1600" b="1" dirty="0" smtClean="0"/>
                        <a:t>Ergänze im folgenden</a:t>
                      </a:r>
                      <a:r>
                        <a:rPr lang="de-DE" sz="1600" b="1" baseline="0" dirty="0" smtClean="0"/>
                        <a:t> Satz das Lösungswort:</a:t>
                      </a:r>
                      <a:endParaRPr lang="de-DE" sz="1600" b="1" dirty="0" smtClean="0"/>
                    </a:p>
                    <a:p>
                      <a:pPr algn="l"/>
                      <a:r>
                        <a:rPr lang="de-DE" b="1" dirty="0" smtClean="0"/>
                        <a:t>Die Zusatzstoffe im</a:t>
                      </a:r>
                      <a:r>
                        <a:rPr lang="de-DE" b="1" baseline="0" dirty="0" smtClean="0"/>
                        <a:t> </a:t>
                      </a:r>
                      <a:r>
                        <a:rPr lang="de-DE" b="1" dirty="0" smtClean="0"/>
                        <a:t>Zigaretten</a:t>
                      </a:r>
                      <a:r>
                        <a:rPr lang="de-DE" b="1" dirty="0" smtClean="0">
                          <a:solidFill>
                            <a:srgbClr val="FF3548"/>
                          </a:solidFill>
                        </a:rPr>
                        <a:t>tabak</a:t>
                      </a:r>
                      <a:r>
                        <a:rPr lang="de-DE" b="1" dirty="0" smtClean="0"/>
                        <a:t> schädigen unsere Lungen</a:t>
                      </a:r>
                      <a:r>
                        <a:rPr lang="de-DE" b="1" baseline="0" dirty="0" smtClean="0"/>
                        <a:t> und </a:t>
                      </a:r>
                      <a:r>
                        <a:rPr lang="de-DE" b="1" dirty="0" smtClean="0"/>
                        <a:t>sind krebserregend!</a:t>
                      </a:r>
                      <a:endParaRPr lang="de-DE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7328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ERITAS_Folienmaster2013_Verdana">
  <a:themeElements>
    <a:clrScheme name="Benutzerdefiniert 1">
      <a:dk1>
        <a:srgbClr val="0C190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A8AAA5254494F42AA9C0705EC04EA9E" ma:contentTypeVersion="18" ma:contentTypeDescription="Ein neues Dokument erstellen." ma:contentTypeScope="" ma:versionID="a00ae57cb336447efd65b75ccd503ce0">
  <xsd:schema xmlns:xsd="http://www.w3.org/2001/XMLSchema" xmlns:xs="http://www.w3.org/2001/XMLSchema" xmlns:p="http://schemas.microsoft.com/office/2006/metadata/properties" xmlns:ns2="6e588711-d2a0-4a74-a7d2-8614e1daea8a" xmlns:ns3="a9c84421-597c-4a2c-ba33-ddf8faea93f7" targetNamespace="http://schemas.microsoft.com/office/2006/metadata/properties" ma:root="true" ma:fieldsID="4892edf3d0c910eeb139dca52fcf2955" ns2:_="" ns3:_="">
    <xsd:import namespace="6e588711-d2a0-4a74-a7d2-8614e1daea8a"/>
    <xsd:import namespace="a9c84421-597c-4a2c-ba33-ddf8faea93f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588711-d2a0-4a74-a7d2-8614e1daea8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d539a656-fca7-4249-93aa-2cb64ab32901}" ma:internalName="TaxCatchAll" ma:showField="CatchAllData" ma:web="6e588711-d2a0-4a74-a7d2-8614e1daea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c84421-597c-4a2c-ba33-ddf8faea93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Bildmarkierungen" ma:readOnly="false" ma:fieldId="{5cf76f15-5ced-4ddc-b409-7134ff3c332f}" ma:taxonomyMulti="true" ma:sspId="69ce455e-ab7e-4aa1-9b99-d8179879f21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6e588711-d2a0-4a74-a7d2-8614e1daea8a">J7HJHSHRWXK3-1520497930-149922</_dlc_DocId>
    <_dlc_DocIdUrl xmlns="6e588711-d2a0-4a74-a7d2-8614e1daea8a">
      <Url>https://ver365.sharepoint.com/sites/Produkte/_layouts/15/DocIdRedir.aspx?ID=J7HJHSHRWXK3-1520497930-149922</Url>
      <Description>J7HJHSHRWXK3-1520497930-149922</Description>
    </_dlc_DocIdUrl>
    <lcf76f155ced4ddcb4097134ff3c332f xmlns="a9c84421-597c-4a2c-ba33-ddf8faea93f7">
      <Terms xmlns="http://schemas.microsoft.com/office/infopath/2007/PartnerControls"/>
    </lcf76f155ced4ddcb4097134ff3c332f>
    <TaxCatchAll xmlns="6e588711-d2a0-4a74-a7d2-8614e1daea8a" xsi:nil="true"/>
  </documentManagement>
</p:properties>
</file>

<file path=customXml/itemProps1.xml><?xml version="1.0" encoding="utf-8"?>
<ds:datastoreItem xmlns:ds="http://schemas.openxmlformats.org/officeDocument/2006/customXml" ds:itemID="{55EA142D-5AAB-472F-A7FE-21D335F2273E}"/>
</file>

<file path=customXml/itemProps2.xml><?xml version="1.0" encoding="utf-8"?>
<ds:datastoreItem xmlns:ds="http://schemas.openxmlformats.org/officeDocument/2006/customXml" ds:itemID="{91511F28-9338-4FF5-A9CF-73D3330412A9}"/>
</file>

<file path=customXml/itemProps3.xml><?xml version="1.0" encoding="utf-8"?>
<ds:datastoreItem xmlns:ds="http://schemas.openxmlformats.org/officeDocument/2006/customXml" ds:itemID="{A03457CB-05F2-49EB-8AFF-9865E749F081}"/>
</file>

<file path=customXml/itemProps4.xml><?xml version="1.0" encoding="utf-8"?>
<ds:datastoreItem xmlns:ds="http://schemas.openxmlformats.org/officeDocument/2006/customXml" ds:itemID="{078629B6-0784-4635-B888-13C1C7631058}"/>
</file>

<file path=docProps/app.xml><?xml version="1.0" encoding="utf-8"?>
<Properties xmlns="http://schemas.openxmlformats.org/officeDocument/2006/extended-properties" xmlns:vt="http://schemas.openxmlformats.org/officeDocument/2006/docPropsVTypes">
  <Template>VERITAS_Folienmaster2013_Verdana</Template>
  <TotalTime>0</TotalTime>
  <Words>347</Words>
  <Application>Microsoft Office PowerPoint</Application>
  <PresentationFormat>Bildschirmpräsentation (4:3)</PresentationFormat>
  <Paragraphs>51</Paragraphs>
  <Slides>3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4" baseType="lpstr">
      <vt:lpstr>VERITAS_Folienmaster2013_Verdana</vt:lpstr>
      <vt:lpstr>Folie 1</vt:lpstr>
      <vt:lpstr>Folie 2</vt:lpstr>
      <vt:lpstr>Folie 3</vt:lpstr>
    </vt:vector>
  </TitlesOfParts>
  <Company>eworx Network &amp; Internet GmbH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Lenovo User</dc:creator>
  <cp:lastModifiedBy>Lenovo User</cp:lastModifiedBy>
  <cp:revision>44</cp:revision>
  <cp:lastPrinted>2013-12-28T16:45:16Z</cp:lastPrinted>
  <dcterms:created xsi:type="dcterms:W3CDTF">2013-07-03T15:20:00Z</dcterms:created>
  <dcterms:modified xsi:type="dcterms:W3CDTF">2016-07-19T09:03:34Z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0x010100CA8AAA5254494F42AA9C0705EC04EA9E</vt:lpwstr>
  </property>
  <property fmtid="{D5CDD505-2E9C-101B-9397-08002B2CF9AE}" pid="3" name="_dlc_DocIdItemGuid">
    <vt:lpwstr>d831c87f-4fb0-4558-9c8c-d1d1cbd11190</vt:lpwstr>
  </property>
</Properties>
</file>