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charts/chart1.xml" ContentType="application/vnd.openxmlformats-officedocument.drawingml.chart+xml"/>
  <Override PartName="/ppt/theme/theme1.xml" ContentType="application/vnd.openxmlformats-officedocument.them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7" r:id="rId2"/>
    <p:sldId id="260" r:id="rId3"/>
    <p:sldId id="263" r:id="rId4"/>
    <p:sldId id="262" r:id="rId5"/>
  </p:sldIdLst>
  <p:sldSz cx="6858000" cy="9906000" type="A4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FF3548"/>
    <a:srgbClr val="F87691"/>
    <a:srgbClr val="FCE7BF"/>
    <a:srgbClr val="F8C31C"/>
    <a:srgbClr val="EEA521"/>
    <a:srgbClr val="F5BC1D"/>
    <a:srgbClr val="FDD518"/>
    <a:srgbClr val="FFDD15"/>
    <a:srgbClr val="F9C81B"/>
    <a:srgbClr val="E5832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08" autoAdjust="0"/>
    <p:restoredTop sz="98738" autoAdjust="0"/>
  </p:normalViewPr>
  <p:slideViewPr>
    <p:cSldViewPr snapToGrid="0" snapToObjects="1">
      <p:cViewPr>
        <p:scale>
          <a:sx n="152" d="100"/>
          <a:sy n="152" d="100"/>
        </p:scale>
        <p:origin x="-282" y="5484"/>
      </p:cViewPr>
      <p:guideLst>
        <p:guide orient="horz" pos="2274"/>
        <p:guide pos="5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style val="16"/>
  <c:chart>
    <c:plotArea>
      <c:layout/>
      <c:barChart>
        <c:barDir val="col"/>
        <c:grouping val="clustered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EEA521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F8C31C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FDD518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/>
        <c:axId val="51973120"/>
        <c:axId val="51999488"/>
      </c:barChart>
      <c:catAx>
        <c:axId val="51973120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Verdana"/>
                <a:cs typeface="Verdana"/>
              </a:defRPr>
            </a:pPr>
            <a:endParaRPr lang="de-DE"/>
          </a:p>
        </c:txPr>
        <c:crossAx val="51999488"/>
        <c:crosses val="autoZero"/>
        <c:auto val="1"/>
        <c:lblAlgn val="ctr"/>
        <c:lblOffset val="100"/>
      </c:catAx>
      <c:valAx>
        <c:axId val="51999488"/>
        <c:scaling>
          <c:orientation val="minMax"/>
        </c:scaling>
        <c:axPos val="l"/>
        <c:majorGridlines>
          <c:spPr>
            <a:ln>
              <a:noFill/>
            </a:ln>
          </c:spPr>
        </c:majorGridlines>
        <c:numFmt formatCode="General" sourceLinked="1"/>
        <c:tickLblPos val="nextTo"/>
        <c:crossAx val="51973120"/>
        <c:crosses val="autoZero"/>
        <c:crossBetween val="between"/>
      </c:valAx>
    </c:plotArea>
    <c:legend>
      <c:legendPos val="r"/>
      <c:txPr>
        <a:bodyPr/>
        <a:lstStyle/>
        <a:p>
          <a:pPr>
            <a:defRPr>
              <a:latin typeface="Verdana"/>
              <a:cs typeface="Verdana"/>
            </a:defRPr>
          </a:pPr>
          <a:endParaRPr lang="de-DE"/>
        </a:p>
      </c:txPr>
    </c:legend>
    <c:plotVisOnly val="1"/>
    <c:dispBlanksAs val="gap"/>
  </c:chart>
  <c:txPr>
    <a:bodyPr/>
    <a:lstStyle/>
    <a:p>
      <a:pPr>
        <a:defRPr sz="1400">
          <a:latin typeface="Myriad Pro"/>
        </a:defRPr>
      </a:pPr>
      <a:endParaRPr lang="de-DE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style val="16"/>
  <c:chart>
    <c:plotArea>
      <c:layout/>
      <c:barChart>
        <c:barDir val="bar"/>
        <c:grouping val="clustered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FDD518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F8C31C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EEA521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/>
        <c:axId val="54213632"/>
        <c:axId val="54223616"/>
      </c:barChart>
      <c:catAx>
        <c:axId val="54213632"/>
        <c:scaling>
          <c:orientation val="minMax"/>
        </c:scaling>
        <c:axPos val="l"/>
        <c:tickLblPos val="nextTo"/>
        <c:txPr>
          <a:bodyPr/>
          <a:lstStyle/>
          <a:p>
            <a:pPr>
              <a:defRPr>
                <a:latin typeface="Verdana"/>
                <a:cs typeface="Verdana"/>
              </a:defRPr>
            </a:pPr>
            <a:endParaRPr lang="de-DE"/>
          </a:p>
        </c:txPr>
        <c:crossAx val="54223616"/>
        <c:crosses val="autoZero"/>
        <c:auto val="1"/>
        <c:lblAlgn val="ctr"/>
        <c:lblOffset val="100"/>
      </c:catAx>
      <c:valAx>
        <c:axId val="54223616"/>
        <c:scaling>
          <c:orientation val="minMax"/>
        </c:scaling>
        <c:axPos val="b"/>
        <c:majorGridlines>
          <c:spPr>
            <a:ln>
              <a:noFill/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>
                <a:latin typeface="Myriad Pro"/>
              </a:defRPr>
            </a:pPr>
            <a:endParaRPr lang="de-DE"/>
          </a:p>
        </c:txPr>
        <c:crossAx val="54213632"/>
        <c:crosses val="autoZero"/>
        <c:crossBetween val="between"/>
      </c:valAx>
    </c:plotArea>
    <c:legend>
      <c:legendPos val="r"/>
      <c:txPr>
        <a:bodyPr/>
        <a:lstStyle/>
        <a:p>
          <a:pPr>
            <a:defRPr>
              <a:latin typeface="Verdana"/>
              <a:cs typeface="Verdana"/>
            </a:defRPr>
          </a:pPr>
          <a:endParaRPr lang="de-DE"/>
        </a:p>
      </c:txPr>
    </c:legend>
    <c:plotVisOnly val="1"/>
    <c:dispBlanksAs val="gap"/>
  </c:chart>
  <c:txPr>
    <a:bodyPr/>
    <a:lstStyle/>
    <a:p>
      <a:pPr>
        <a:defRPr sz="1400">
          <a:latin typeface="Arial"/>
        </a:defRPr>
      </a:pPr>
      <a:endParaRPr lang="de-DE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style val="16"/>
  <c:chart>
    <c:title>
      <c:txPr>
        <a:bodyPr/>
        <a:lstStyle/>
        <a:p>
          <a:pPr>
            <a:defRPr>
              <a:latin typeface="Verdana"/>
              <a:cs typeface="Verdana"/>
            </a:defRPr>
          </a:pPr>
          <a:endParaRPr lang="de-DE"/>
        </a:p>
      </c:txPr>
    </c:title>
    <c:plotArea>
      <c:layout/>
      <c:pieChart>
        <c:varyColors val="1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F6BC1C"/>
            </a:solidFill>
          </c:spPr>
          <c:dPt>
            <c:idx val="0"/>
            <c:spPr>
              <a:solidFill>
                <a:srgbClr val="FDD518"/>
              </a:solidFill>
              <a:ln>
                <a:noFill/>
              </a:ln>
            </c:spPr>
          </c:dPt>
          <c:dPt>
            <c:idx val="1"/>
            <c:spPr>
              <a:solidFill>
                <a:srgbClr val="F8C31C"/>
              </a:solidFill>
              <a:ln>
                <a:noFill/>
              </a:ln>
            </c:spPr>
          </c:dPt>
          <c:dPt>
            <c:idx val="2"/>
            <c:spPr>
              <a:solidFill>
                <a:srgbClr val="E58324"/>
              </a:solidFill>
              <a:ln>
                <a:noFill/>
              </a:ln>
            </c:spPr>
          </c:dPt>
          <c:dPt>
            <c:idx val="3"/>
            <c:spPr>
              <a:solidFill>
                <a:srgbClr val="EEA521"/>
              </a:solidFill>
              <a:ln>
                <a:noFill/>
              </a:ln>
            </c:spPr>
          </c:dPt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F6D64F"/>
            </a:solidFill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F69715"/>
            </a:solidFill>
            <a:ln>
              <a:solidFill>
                <a:srgbClr val="FF921C"/>
              </a:solidFill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/>
        <c:firstSliceAng val="0"/>
      </c:pieChart>
    </c:plotArea>
    <c:legend>
      <c:legendPos val="r"/>
      <c:txPr>
        <a:bodyPr/>
        <a:lstStyle/>
        <a:p>
          <a:pPr>
            <a:defRPr>
              <a:latin typeface="Verdana"/>
              <a:cs typeface="Verdana"/>
            </a:defRPr>
          </a:pPr>
          <a:endParaRPr lang="de-DE"/>
        </a:p>
      </c:txPr>
    </c:legend>
    <c:plotVisOnly val="1"/>
    <c:dispBlanksAs val="zero"/>
  </c:chart>
  <c:txPr>
    <a:bodyPr/>
    <a:lstStyle/>
    <a:p>
      <a:pPr>
        <a:defRPr sz="1400">
          <a:latin typeface="Arial"/>
        </a:defRPr>
      </a:pPr>
      <a:endParaRPr lang="de-DE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EA356C-CE1E-4446-83BE-E97B6CD27DAB}" type="datetime1">
              <a:rPr lang="de-DE" smtClean="0"/>
              <a:pPr/>
              <a:t>19.07.2016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DE" smtClean="0"/>
              <a:t>Pemberger Elke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2E034-77A3-1B4C-B8B7-1DCF687C7EE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243483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8581C-E789-AF40-B832-7644312C7055}" type="datetime1">
              <a:rPr lang="de-DE" smtClean="0"/>
              <a:pPr/>
              <a:t>19.07.2016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DE" smtClean="0"/>
              <a:t>Pemberger Elke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34D96-8A74-AB47-B1DC-391BFD4AA7F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99988565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34D96-8A74-AB47-B1DC-391BFD4AA7FB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Pemberger Elke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634818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74600" y="9307034"/>
            <a:ext cx="383400" cy="3403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6" name="Rechteck 5"/>
          <p:cNvSpPr/>
          <p:nvPr userDrawn="1"/>
        </p:nvSpPr>
        <p:spPr>
          <a:xfrm>
            <a:off x="0" y="4285940"/>
            <a:ext cx="6858000" cy="1300000"/>
          </a:xfrm>
          <a:prstGeom prst="rect">
            <a:avLst/>
          </a:prstGeom>
          <a:solidFill>
            <a:srgbClr val="EEA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26500" y="4427299"/>
            <a:ext cx="5805000" cy="1083991"/>
          </a:xfrm>
          <a:prstGeom prst="rect">
            <a:avLst/>
          </a:prstGeom>
        </p:spPr>
        <p:txBody>
          <a:bodyPr vert="horz" rIns="0" bIns="0">
            <a:noAutofit/>
          </a:bodyPr>
          <a:lstStyle>
            <a:lvl1pPr marL="0" indent="0" algn="ctr">
              <a:buNone/>
              <a:defRPr sz="4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Titel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26257" y="5635928"/>
            <a:ext cx="5805488" cy="1268060"/>
          </a:xfrm>
        </p:spPr>
        <p:txBody>
          <a:bodyPr>
            <a:normAutofit/>
          </a:bodyPr>
          <a:lstStyle>
            <a:lvl1pPr algn="ctr">
              <a:buNone/>
              <a:defRPr sz="2000"/>
            </a:lvl1pPr>
          </a:lstStyle>
          <a:p>
            <a:pPr lvl="0"/>
            <a:r>
              <a:rPr lang="de-AT" dirty="0" smtClean="0"/>
              <a:t>Untertitel</a:t>
            </a:r>
            <a:endParaRPr lang="de-DE" dirty="0"/>
          </a:p>
        </p:txBody>
      </p:sp>
      <p:sp>
        <p:nvSpPr>
          <p:cNvPr id="2" name="Textfeld 1"/>
          <p:cNvSpPr txBox="1"/>
          <p:nvPr userDrawn="1"/>
        </p:nvSpPr>
        <p:spPr>
          <a:xfrm>
            <a:off x="1255568" y="95224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3" name="Textfeld 2"/>
          <p:cNvSpPr txBox="1"/>
          <p:nvPr userDrawn="1"/>
        </p:nvSpPr>
        <p:spPr>
          <a:xfrm>
            <a:off x="1506682" y="94223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73484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: Überschrift dreizeilig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46571" y="3752274"/>
            <a:ext cx="6217985" cy="1350830"/>
          </a:xfrm>
          <a:prstGeom prst="rect">
            <a:avLst/>
          </a:prstGeom>
        </p:spPr>
        <p:txBody>
          <a:bodyPr vert="horz" tIns="0" rIns="0" bIns="0"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35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Titel</a:t>
            </a:r>
          </a:p>
          <a:p>
            <a:pPr lvl="0"/>
            <a:r>
              <a:rPr lang="de-AT" dirty="0" smtClean="0"/>
              <a:t>Überschrift</a:t>
            </a:r>
          </a:p>
          <a:p>
            <a:pPr lvl="0"/>
            <a:r>
              <a:rPr lang="de-AT" dirty="0" smtClean="0"/>
              <a:t>dreizeilig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74600" y="9307034"/>
            <a:ext cx="383400" cy="3403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46571" y="5303218"/>
            <a:ext cx="6217985" cy="1083991"/>
          </a:xfrm>
          <a:prstGeom prst="rect">
            <a:avLst/>
          </a:prstGeom>
        </p:spPr>
        <p:txBody>
          <a:bodyPr vert="horz" tIns="0" rIns="0" bIns="0">
            <a:noAutofit/>
          </a:bodyPr>
          <a:lstStyle>
            <a:lvl1pPr marL="0" indent="0" algn="ctr">
              <a:buNone/>
              <a:defRPr sz="20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Untertitel</a:t>
            </a: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346571" y="5219836"/>
            <a:ext cx="6217985" cy="2294"/>
          </a:xfrm>
          <a:prstGeom prst="line">
            <a:avLst/>
          </a:prstGeom>
          <a:ln w="12700">
            <a:solidFill>
              <a:srgbClr val="EEA521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3484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terkapitel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46571" y="3752274"/>
            <a:ext cx="6217985" cy="1350830"/>
          </a:xfrm>
          <a:prstGeom prst="rect">
            <a:avLst/>
          </a:prstGeom>
        </p:spPr>
        <p:txBody>
          <a:bodyPr vert="horz" tIns="0" rIns="0" bIns="0"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35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Unterkapitel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74600" y="9307034"/>
            <a:ext cx="383400" cy="3403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46571" y="5303218"/>
            <a:ext cx="6217985" cy="1083991"/>
          </a:xfrm>
          <a:prstGeom prst="rect">
            <a:avLst/>
          </a:prstGeom>
        </p:spPr>
        <p:txBody>
          <a:bodyPr vert="horz" tIns="0" rIns="0" bIns="0">
            <a:noAutofit/>
          </a:bodyPr>
          <a:lstStyle>
            <a:lvl1pPr marL="0" indent="0" algn="ctr">
              <a:buNone/>
              <a:defRPr sz="20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Untertitel</a:t>
            </a: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346571" y="5219836"/>
            <a:ext cx="6217985" cy="2294"/>
          </a:xfrm>
          <a:prstGeom prst="line">
            <a:avLst/>
          </a:prstGeom>
          <a:ln w="12700">
            <a:solidFill>
              <a:srgbClr val="EEA521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3484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4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540000" y="1560000"/>
            <a:ext cx="5746500" cy="797151"/>
          </a:xfrm>
        </p:spPr>
        <p:txBody>
          <a:bodyPr tIns="0" rIns="0" bIns="0" anchor="t" anchorCtr="0">
            <a:noAutofit/>
          </a:bodyPr>
          <a:lstStyle>
            <a:lvl1pPr marL="0" indent="0">
              <a:buNone/>
              <a:defRPr sz="2600"/>
            </a:lvl1pPr>
          </a:lstStyle>
          <a:p>
            <a:pPr lvl="0"/>
            <a:endParaRPr lang="de-AT" dirty="0" smtClean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540000" y="2357153"/>
            <a:ext cx="5746500" cy="6715010"/>
          </a:xfrm>
          <a:prstGeom prst="rect">
            <a:avLst/>
          </a:prstGeom>
        </p:spPr>
        <p:txBody>
          <a:bodyPr tIns="0" rIns="0" bIns="0">
            <a:noAutofit/>
          </a:bodyPr>
          <a:lstStyle>
            <a:lvl1pPr algn="ctr">
              <a:buNone/>
              <a:defRPr sz="4400" b="1"/>
            </a:lvl1pPr>
          </a:lstStyle>
          <a:p>
            <a:pPr lvl="0"/>
            <a:endParaRPr lang="de-DE" dirty="0" smtClean="0"/>
          </a:p>
          <a:p>
            <a:pPr lvl="0"/>
            <a:endParaRPr lang="de-DE" dirty="0" smtClean="0"/>
          </a:p>
          <a:p>
            <a:pPr lvl="0"/>
            <a:r>
              <a:rPr lang="de-DE" dirty="0" smtClean="0"/>
              <a:t>Teilchenkräfte</a:t>
            </a:r>
          </a:p>
        </p:txBody>
      </p:sp>
    </p:spTree>
    <p:extLst>
      <p:ext uri="{BB962C8B-B14F-4D97-AF65-F5344CB8AC3E}">
        <p14:creationId xmlns:p14="http://schemas.microsoft.com/office/powerpoint/2010/main" xmlns="" val="819836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zweizeilig mit Gliederung d. Prä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540001" y="3126748"/>
            <a:ext cx="5706683" cy="5824000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540001" y="2898996"/>
            <a:ext cx="5706683" cy="0"/>
          </a:xfrm>
          <a:prstGeom prst="line">
            <a:avLst/>
          </a:prstGeom>
          <a:ln w="12700">
            <a:solidFill>
              <a:srgbClr val="EEA521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73536" y="9307034"/>
            <a:ext cx="384464" cy="3403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4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40001" y="1393239"/>
            <a:ext cx="5706683" cy="1323192"/>
          </a:xfrm>
        </p:spPr>
        <p:txBody>
          <a:bodyPr lIns="0" tIns="0" rIns="0" bIns="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lang="de-AT" dirty="0" smtClean="0"/>
              <a:t>Überschrift zweizeilig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lang="de-AT" dirty="0" smtClean="0"/>
              <a:t>Überschrift zweizeilig</a:t>
            </a:r>
          </a:p>
        </p:txBody>
      </p:sp>
    </p:spTree>
    <p:extLst>
      <p:ext uri="{BB962C8B-B14F-4D97-AF65-F5344CB8AC3E}">
        <p14:creationId xmlns:p14="http://schemas.microsoft.com/office/powerpoint/2010/main" xmlns="" val="2224052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mit Bild zum Einfü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1560002"/>
            <a:ext cx="5805000" cy="1083991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74600" y="9307034"/>
            <a:ext cx="383400" cy="3403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540000" y="2901759"/>
            <a:ext cx="5805000" cy="622043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317908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mit Tabelle zum Einfü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1560002"/>
            <a:ext cx="5805000" cy="1083991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74600" y="9307034"/>
            <a:ext cx="383400" cy="3403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3" name="Tabellenplatzhalter 2"/>
          <p:cNvSpPr>
            <a:spLocks noGrp="1"/>
          </p:cNvSpPr>
          <p:nvPr>
            <p:ph type="tbl" sz="quarter" idx="14"/>
          </p:nvPr>
        </p:nvSpPr>
        <p:spPr>
          <a:xfrm>
            <a:off x="540000" y="2851026"/>
            <a:ext cx="5805000" cy="62211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Tabelle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68054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mit Diagramm zum Einfü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1560002"/>
            <a:ext cx="5805000" cy="1083991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74600" y="9307034"/>
            <a:ext cx="383400" cy="3403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8" name="Diagrammplatzhalter 7"/>
          <p:cNvSpPr>
            <a:spLocks noGrp="1"/>
          </p:cNvSpPr>
          <p:nvPr>
            <p:ph type="chart" sz="quarter" idx="12"/>
          </p:nvPr>
        </p:nvSpPr>
        <p:spPr>
          <a:xfrm>
            <a:off x="540000" y="2852355"/>
            <a:ext cx="5805000" cy="623648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Diagramm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500928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hochforma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1560003"/>
            <a:ext cx="5805000" cy="691363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Tabelle hochformatig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74600" y="9307034"/>
            <a:ext cx="383400" cy="3403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graphicFrame>
        <p:nvGraphicFramePr>
          <p:cNvPr id="16" name="Tabelle 15"/>
          <p:cNvGraphicFramePr>
            <a:graphicFrameLocks noGrp="1"/>
          </p:cNvGraphicFramePr>
          <p:nvPr userDrawn="1"/>
        </p:nvGraphicFramePr>
        <p:xfrm>
          <a:off x="540000" y="2484842"/>
          <a:ext cx="5805000" cy="6553964"/>
        </p:xfrm>
        <a:graphic>
          <a:graphicData uri="http://schemas.openxmlformats.org/drawingml/2006/table">
            <a:tbl>
              <a:tblPr firstRow="1" bandRow="1" bandCol="1">
                <a:tableStyleId>{912C8C85-51F0-491E-9774-3900AFEF0FD7}</a:tableStyleId>
              </a:tblPr>
              <a:tblGrid>
                <a:gridCol w="1451250"/>
                <a:gridCol w="1451250"/>
                <a:gridCol w="1451250"/>
                <a:gridCol w="1451250"/>
              </a:tblGrid>
              <a:tr h="655396">
                <a:tc>
                  <a:txBody>
                    <a:bodyPr/>
                    <a:lstStyle/>
                    <a:p>
                      <a:pPr algn="l"/>
                      <a:endParaRPr lang="de-DE" sz="2600" b="1" i="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2600" b="1" i="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2600" b="1" i="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2600" b="1" i="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</a:tr>
              <a:tr h="655396"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655396"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655396"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655396"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655396"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655396"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655396"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655396"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655396"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aseline="0" dirty="0"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17908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querforma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1560003"/>
            <a:ext cx="5805000" cy="691363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Tabelle querformatig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74600" y="9307034"/>
            <a:ext cx="383400" cy="3403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graphicFrame>
        <p:nvGraphicFramePr>
          <p:cNvPr id="16" name="Tabelle 15"/>
          <p:cNvGraphicFramePr>
            <a:graphicFrameLocks noGrp="1"/>
          </p:cNvGraphicFramePr>
          <p:nvPr userDrawn="1"/>
        </p:nvGraphicFramePr>
        <p:xfrm>
          <a:off x="540000" y="2484842"/>
          <a:ext cx="5805000" cy="6553964"/>
        </p:xfrm>
        <a:graphic>
          <a:graphicData uri="http://schemas.openxmlformats.org/drawingml/2006/table">
            <a:tbl>
              <a:tblPr firstRow="1" bandRow="1" bandCol="1">
                <a:tableStyleId>{912C8C85-51F0-491E-9774-3900AFEF0FD7}</a:tableStyleId>
              </a:tblPr>
              <a:tblGrid>
                <a:gridCol w="1451250"/>
                <a:gridCol w="4353750"/>
              </a:tblGrid>
              <a:tr h="1310793">
                <a:tc>
                  <a:txBody>
                    <a:bodyPr/>
                    <a:lstStyle/>
                    <a:p>
                      <a:pPr algn="l"/>
                      <a:r>
                        <a:rPr lang="de-DE" sz="2600" b="1" i="0" baseline="0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 </a:t>
                      </a:r>
                      <a:endParaRPr lang="de-DE" sz="2600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1310793">
                <a:tc>
                  <a:txBody>
                    <a:bodyPr/>
                    <a:lstStyle/>
                    <a:p>
                      <a:pPr algn="l"/>
                      <a:endParaRPr lang="de-DE" sz="2600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1310793">
                <a:tc>
                  <a:txBody>
                    <a:bodyPr/>
                    <a:lstStyle/>
                    <a:p>
                      <a:pPr algn="l"/>
                      <a:endParaRPr lang="de-DE" sz="2600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1310793">
                <a:tc>
                  <a:txBody>
                    <a:bodyPr/>
                    <a:lstStyle/>
                    <a:p>
                      <a:pPr algn="l"/>
                      <a:endParaRPr lang="de-DE" sz="2600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1310793">
                <a:tc>
                  <a:txBody>
                    <a:bodyPr/>
                    <a:lstStyle/>
                    <a:p>
                      <a:pPr algn="l"/>
                      <a:endParaRPr lang="de-DE" sz="2600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3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marL="68580" marR="68580" marT="66040" marB="66040"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17908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Überschrift mit 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2740601" y="2357151"/>
            <a:ext cx="3645000" cy="6742125"/>
          </a:xfrm>
        </p:spPr>
        <p:txBody>
          <a:bodyPr lIns="0" tIns="0" rIns="0">
            <a:noAutofit/>
          </a:bodyPr>
          <a:lstStyle>
            <a:lvl1pPr>
              <a:defRPr sz="2400"/>
            </a:lvl1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740601" y="1560000"/>
            <a:ext cx="3645000" cy="797151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74600" y="9307034"/>
            <a:ext cx="383400" cy="3403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540000" y="1559278"/>
            <a:ext cx="2025000" cy="7539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214401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Überschriften mit Unter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540000" y="2357151"/>
            <a:ext cx="2700000" cy="6742125"/>
          </a:xfrm>
        </p:spPr>
        <p:txBody>
          <a:bodyPr lIns="0" tIns="0" rIns="0">
            <a:noAutofit/>
          </a:bodyPr>
          <a:lstStyle>
            <a:lvl1pPr>
              <a:defRPr sz="2400"/>
            </a:lvl1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1560000"/>
            <a:ext cx="2700000" cy="797151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74600" y="9307034"/>
            <a:ext cx="383400" cy="3403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3432205" y="2357151"/>
            <a:ext cx="2700000" cy="6742125"/>
          </a:xfrm>
        </p:spPr>
        <p:txBody>
          <a:bodyPr lIns="0" tIns="0" rIns="0">
            <a:noAutofit/>
          </a:bodyPr>
          <a:lstStyle>
            <a:lvl1pPr>
              <a:defRPr sz="2400"/>
            </a:lvl1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1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432205" y="1560000"/>
            <a:ext cx="2700000" cy="797151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cxnSp>
        <p:nvCxnSpPr>
          <p:cNvPr id="12" name="Gerade Verbindung 11"/>
          <p:cNvCxnSpPr/>
          <p:nvPr userDrawn="1"/>
        </p:nvCxnSpPr>
        <p:spPr>
          <a:xfrm rot="5400000" flipH="1" flipV="1">
            <a:off x="-436908" y="5330190"/>
            <a:ext cx="7539275" cy="1191"/>
          </a:xfrm>
          <a:prstGeom prst="line">
            <a:avLst/>
          </a:prstGeom>
          <a:ln w="12700">
            <a:solidFill>
              <a:srgbClr val="EEA521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14401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lkendiagramm senkre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 userDrawn="1">
            <p:extLst>
              <p:ext uri="{D42A27DB-BD31-4B8C-83A1-F6EECF244321}">
                <p14:modId xmlns:p14="http://schemas.microsoft.com/office/powerpoint/2010/main" xmlns="" val="3305307674"/>
              </p:ext>
            </p:extLst>
          </p:nvPr>
        </p:nvGraphicFramePr>
        <p:xfrm>
          <a:off x="540002" y="2802322"/>
          <a:ext cx="5758295" cy="6053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40001" y="1560000"/>
            <a:ext cx="5386388" cy="797151"/>
          </a:xfrm>
        </p:spPr>
        <p:txBody>
          <a:bodyPr tIns="0" rIns="0" bIns="0">
            <a:noAutofit/>
          </a:bodyPr>
          <a:lstStyle>
            <a:lvl1pPr marL="0" indent="0">
              <a:buNone/>
              <a:defRPr sz="2600"/>
            </a:lvl1pPr>
          </a:lstStyle>
          <a:p>
            <a:pPr lvl="0"/>
            <a:r>
              <a:rPr lang="de-AT" dirty="0" smtClean="0"/>
              <a:t>Diagrammtitel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74600" y="9307034"/>
            <a:ext cx="383400" cy="3403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786953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lkendiagramm waagre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/>
          <p:nvPr userDrawn="1">
            <p:extLst>
              <p:ext uri="{D42A27DB-BD31-4B8C-83A1-F6EECF244321}">
                <p14:modId xmlns:p14="http://schemas.microsoft.com/office/powerpoint/2010/main" xmlns="" val="1636914108"/>
              </p:ext>
            </p:extLst>
          </p:nvPr>
        </p:nvGraphicFramePr>
        <p:xfrm>
          <a:off x="540002" y="2860000"/>
          <a:ext cx="5758295" cy="6053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40001" y="1560000"/>
            <a:ext cx="5564659" cy="797151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 smtClean="0"/>
              <a:t>Diagrammtitel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74600" y="9307034"/>
            <a:ext cx="383400" cy="3403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4134613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rten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/>
          <p:nvPr userDrawn="1">
            <p:extLst>
              <p:ext uri="{D42A27DB-BD31-4B8C-83A1-F6EECF244321}">
                <p14:modId xmlns:p14="http://schemas.microsoft.com/office/powerpoint/2010/main" xmlns="" val="1935001718"/>
              </p:ext>
            </p:extLst>
          </p:nvPr>
        </p:nvGraphicFramePr>
        <p:xfrm>
          <a:off x="328614" y="2818999"/>
          <a:ext cx="5758295" cy="6053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1560000"/>
            <a:ext cx="5546908" cy="797151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 smtClean="0"/>
              <a:t>Diagrammtitel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74600" y="9307034"/>
            <a:ext cx="383400" cy="3403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1546661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n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4" name="Rechteck 3"/>
          <p:cNvSpPr/>
          <p:nvPr userDrawn="1"/>
        </p:nvSpPr>
        <p:spPr>
          <a:xfrm>
            <a:off x="0" y="0"/>
            <a:ext cx="6858000" cy="9906000"/>
          </a:xfrm>
          <a:prstGeom prst="rect">
            <a:avLst/>
          </a:prstGeom>
          <a:solidFill>
            <a:srgbClr val="EEA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26500" y="3923018"/>
            <a:ext cx="5805000" cy="2059966"/>
          </a:xfrm>
          <a:prstGeom prst="rect">
            <a:avLst/>
          </a:prstGeom>
        </p:spPr>
        <p:txBody>
          <a:bodyPr vert="horz" rIns="0" bIns="0">
            <a:noAutofit/>
          </a:bodyPr>
          <a:lstStyle>
            <a:lvl1pPr marL="0" indent="0" algn="ctr">
              <a:buNone/>
              <a:defRPr sz="8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PAUSE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540001" y="1560002"/>
            <a:ext cx="5646265" cy="653750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AT" dirty="0" smtClean="0"/>
              <a:t>Überschrift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73536" y="9307034"/>
            <a:ext cx="384464" cy="3403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7" name="Foliennummernplatzhalter 5"/>
          <p:cNvSpPr txBox="1">
            <a:spLocks/>
          </p:cNvSpPr>
          <p:nvPr/>
        </p:nvSpPr>
        <p:spPr>
          <a:xfrm>
            <a:off x="270001" y="9307034"/>
            <a:ext cx="5646265" cy="34033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de-DE"/>
            </a:defPPr>
            <a:lvl1pPr marL="0" algn="l" defTabSz="4572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b="0" i="0" dirty="0" smtClean="0">
                <a:latin typeface="Verdana"/>
                <a:cs typeface="Verdana"/>
              </a:rPr>
              <a:t>E</a:t>
            </a:r>
            <a:r>
              <a:rPr lang="de-AT" sz="800" b="0" i="0" dirty="0" smtClean="0">
                <a:latin typeface="Verdana"/>
                <a:cs typeface="Verdana"/>
              </a:rPr>
              <a:t>rstellt von: Elke Pemberger</a:t>
            </a:r>
            <a:endParaRPr lang="de-AT" sz="800" b="0" i="0" dirty="0">
              <a:latin typeface="Verdana"/>
              <a:cs typeface="Verdana"/>
            </a:endParaRPr>
          </a:p>
        </p:txBody>
      </p:sp>
      <p:pic>
        <p:nvPicPr>
          <p:cNvPr id="8" name="Bild 7" descr="RZ_veri_ppt_120503-2-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22339" y="0"/>
            <a:ext cx="1835662" cy="307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2260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30" r:id="rId2"/>
    <p:sldLayoutId id="2147483698" r:id="rId3"/>
    <p:sldLayoutId id="2147483733" r:id="rId4"/>
    <p:sldLayoutId id="2147483662" r:id="rId5"/>
    <p:sldLayoutId id="2147483699" r:id="rId6"/>
    <p:sldLayoutId id="2147483731" r:id="rId7"/>
    <p:sldLayoutId id="2147483732" r:id="rId8"/>
    <p:sldLayoutId id="2147483727" r:id="rId9"/>
    <p:sldLayoutId id="2147483728" r:id="rId10"/>
    <p:sldLayoutId id="2147483656" r:id="rId11"/>
    <p:sldLayoutId id="2147483723" r:id="rId12"/>
    <p:sldLayoutId id="2147483678" r:id="rId13"/>
    <p:sldLayoutId id="2147483688" r:id="rId14"/>
    <p:sldLayoutId id="2147483689" r:id="rId15"/>
    <p:sldLayoutId id="2147483729" r:id="rId1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2600" b="0" i="0" kern="1200">
          <a:solidFill>
            <a:schemeClr val="tx1"/>
          </a:solidFill>
          <a:latin typeface="Verdana"/>
          <a:ea typeface="+mn-ea"/>
          <a:cs typeface="Verdana"/>
        </a:defRPr>
      </a:lvl1pPr>
      <a:lvl2pPr marL="715963" indent="-265113" algn="l" defTabSz="457200" rtl="0" eaLnBrk="1" latinLnBrk="0" hangingPunct="1">
        <a:spcBef>
          <a:spcPct val="20000"/>
        </a:spcBef>
        <a:buClrTx/>
        <a:buSzPct val="100000"/>
        <a:buFont typeface="Symbol" charset="2"/>
        <a:buChar char="-"/>
        <a:defRPr sz="2000" b="0" i="0" kern="1200">
          <a:solidFill>
            <a:schemeClr val="tx1"/>
          </a:solidFill>
          <a:latin typeface="Verdana"/>
          <a:ea typeface="+mn-ea"/>
          <a:cs typeface="Myriad Pro"/>
        </a:defRPr>
      </a:lvl2pPr>
      <a:lvl3pPr marL="900113" indent="-184150" algn="l" defTabSz="457200" rtl="0" eaLnBrk="1" latinLnBrk="0" hangingPunct="1">
        <a:spcBef>
          <a:spcPct val="20000"/>
        </a:spcBef>
        <a:buClrTx/>
        <a:buSzPct val="100000"/>
        <a:buFont typeface="Arial"/>
        <a:buChar char="•"/>
        <a:defRPr sz="1800" b="0" i="0" kern="1200">
          <a:solidFill>
            <a:schemeClr val="tx1"/>
          </a:solidFill>
          <a:latin typeface="Verdana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e-DE" sz="6400" b="1" dirty="0" smtClean="0">
                <a:solidFill>
                  <a:srgbClr val="FF0000"/>
                </a:solidFill>
              </a:rPr>
              <a:t>BLUT</a:t>
            </a:r>
            <a:r>
              <a:rPr lang="de-DE" sz="6400" b="1" dirty="0" smtClean="0">
                <a:solidFill>
                  <a:srgbClr val="000090"/>
                </a:solidFill>
              </a:rPr>
              <a:t>KREISLAUF</a:t>
            </a:r>
            <a:endParaRPr lang="de-DE" sz="64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en-US" sz="4000" dirty="0" err="1" smtClean="0"/>
              <a:t>Arbeitsauftrag</a:t>
            </a:r>
            <a:r>
              <a:rPr lang="en-US" sz="4000" dirty="0" smtClean="0"/>
              <a:t> 1</a:t>
            </a:r>
            <a:endParaRPr lang="en-US" sz="4000" dirty="0"/>
          </a:p>
        </p:txBody>
      </p:sp>
      <p:sp>
        <p:nvSpPr>
          <p:cNvPr id="5" name="Textplatzhalter 1"/>
          <p:cNvSpPr txBox="1">
            <a:spLocks/>
          </p:cNvSpPr>
          <p:nvPr/>
        </p:nvSpPr>
        <p:spPr>
          <a:xfrm>
            <a:off x="665338" y="3788236"/>
            <a:ext cx="5902364" cy="36477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57200" indent="-4572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400" b="0" i="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1pPr>
            <a:lvl2pPr marL="715963" indent="-265113" algn="l" defTabSz="457200" rtl="0" eaLnBrk="1" latinLnBrk="0" hangingPunct="1">
              <a:spcBef>
                <a:spcPct val="20000"/>
              </a:spcBef>
              <a:buClrTx/>
              <a:buSzPct val="100000"/>
              <a:buFont typeface="Symbol" charset="2"/>
              <a:buChar char="-"/>
              <a:defRPr sz="2000" b="0" i="0" kern="1200">
                <a:solidFill>
                  <a:schemeClr val="tx1"/>
                </a:solidFill>
                <a:latin typeface="Verdana"/>
                <a:ea typeface="+mn-ea"/>
                <a:cs typeface="Myriad Pro"/>
              </a:defRPr>
            </a:lvl2pPr>
            <a:lvl3pPr marL="900113" indent="-184150" algn="l" defTabSz="457200" rtl="0" eaLnBrk="1" latinLnBrk="0" hangingPunct="1">
              <a:spcBef>
                <a:spcPct val="20000"/>
              </a:spcBef>
              <a:buClrTx/>
              <a:buSzPct val="100000"/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Verdana"/>
                <a:ea typeface="+mn-ea"/>
                <a:cs typeface="Myriad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2800" dirty="0" smtClean="0"/>
              <a:t>Die folgende Abbildung zeigt </a:t>
            </a:r>
            <a:r>
              <a:rPr lang="de-DE" sz="2800" dirty="0" smtClean="0"/>
              <a:t>ein </a:t>
            </a:r>
            <a:r>
              <a:rPr lang="de-DE" sz="2800" dirty="0" smtClean="0"/>
              <a:t>Schema des Blutkreislaufes. </a:t>
            </a:r>
          </a:p>
          <a:p>
            <a:pPr marL="0" indent="0" algn="ctr">
              <a:buFontTx/>
              <a:buNone/>
            </a:pPr>
            <a:endParaRPr lang="de-DE" sz="2800" b="1" dirty="0" smtClean="0">
              <a:solidFill>
                <a:srgbClr val="008000"/>
              </a:solidFill>
            </a:endParaRPr>
          </a:p>
          <a:p>
            <a:pPr marL="0" indent="0" algn="ctr">
              <a:buFontTx/>
              <a:buNone/>
            </a:pPr>
            <a:r>
              <a:rPr lang="de-DE" sz="2800" dirty="0" smtClean="0"/>
              <a:t>Kannst du die Körperteile anhand der Nummerierung </a:t>
            </a:r>
            <a:r>
              <a:rPr lang="de-DE" sz="2800" b="1" dirty="0" smtClean="0">
                <a:solidFill>
                  <a:srgbClr val="61B75A"/>
                </a:solidFill>
              </a:rPr>
              <a:t>BENENNEN?</a:t>
            </a:r>
            <a:r>
              <a:rPr lang="de-DE" sz="2800" b="1" dirty="0" smtClean="0">
                <a:solidFill>
                  <a:srgbClr val="008000"/>
                </a:solidFill>
              </a:rPr>
              <a:t> </a:t>
            </a:r>
            <a:endParaRPr lang="de-DE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Bildschirmfoto 2015-12-27 um 09.46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4711" y="416247"/>
            <a:ext cx="4144269" cy="7336393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5277959" y="4177900"/>
            <a:ext cx="259889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6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37" name="Textfeld 36"/>
          <p:cNvSpPr txBox="1"/>
          <p:nvPr/>
        </p:nvSpPr>
        <p:spPr>
          <a:xfrm>
            <a:off x="664397" y="5494585"/>
            <a:ext cx="869742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mpd="sng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Niere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5407903" y="5663862"/>
            <a:ext cx="302511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8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5308573" y="5072085"/>
            <a:ext cx="474847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10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1378470" y="747473"/>
            <a:ext cx="436218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11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5407904" y="3778383"/>
            <a:ext cx="683691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mpd="sng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Herz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664397" y="4456025"/>
            <a:ext cx="800258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mpd="sng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Leber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5407904" y="2978478"/>
            <a:ext cx="302510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7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5253582" y="3401403"/>
            <a:ext cx="259889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5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1441249" y="3401403"/>
            <a:ext cx="514377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13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1104568" y="3663880"/>
            <a:ext cx="303129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4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49" name="Textfeld 48"/>
          <p:cNvSpPr txBox="1"/>
          <p:nvPr/>
        </p:nvSpPr>
        <p:spPr>
          <a:xfrm>
            <a:off x="1285919" y="2809201"/>
            <a:ext cx="345132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3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1388530" y="4008623"/>
            <a:ext cx="259889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1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5407903" y="746500"/>
            <a:ext cx="259889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9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1334711" y="2242295"/>
            <a:ext cx="259889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2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743160" y="23152"/>
            <a:ext cx="340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latin typeface="Verdana"/>
                <a:cs typeface="Verdana"/>
              </a:rPr>
              <a:t>BLUTKREISLAUF</a:t>
            </a:r>
            <a:endParaRPr lang="de-DE" b="1" dirty="0">
              <a:latin typeface="Verdana"/>
              <a:cs typeface="Verdana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34867" y="7762042"/>
            <a:ext cx="6858000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dirty="0" smtClean="0"/>
              <a:t>Aorta				Arterie				Darm	</a:t>
            </a:r>
          </a:p>
          <a:p>
            <a:pPr>
              <a:lnSpc>
                <a:spcPct val="150000"/>
              </a:lnSpc>
            </a:pPr>
            <a:r>
              <a:rPr lang="de-DE" dirty="0" smtClean="0"/>
              <a:t>Gehirn				Herzkammer links		Herzkammer rechts</a:t>
            </a:r>
          </a:p>
          <a:p>
            <a:pPr>
              <a:lnSpc>
                <a:spcPct val="150000"/>
              </a:lnSpc>
            </a:pPr>
            <a:r>
              <a:rPr lang="de-DE" dirty="0" smtClean="0"/>
              <a:t>Lungenarterie			Lungenkapillare		Lungenvene	</a:t>
            </a:r>
            <a:endParaRPr lang="de-DE" dirty="0"/>
          </a:p>
          <a:p>
            <a:pPr>
              <a:lnSpc>
                <a:spcPct val="150000"/>
              </a:lnSpc>
            </a:pPr>
            <a:r>
              <a:rPr lang="de-DE" dirty="0" smtClean="0"/>
              <a:t>obere Hohlvene		untere Hohlvene		Vorhof links	</a:t>
            </a:r>
            <a:endParaRPr lang="de-DE" dirty="0"/>
          </a:p>
          <a:p>
            <a:pPr>
              <a:lnSpc>
                <a:spcPct val="150000"/>
              </a:lnSpc>
            </a:pPr>
            <a:r>
              <a:rPr lang="de-DE" dirty="0" smtClean="0"/>
              <a:t>					Vorhof rechts</a:t>
            </a:r>
            <a:endParaRPr lang="de-DE" dirty="0"/>
          </a:p>
          <a:p>
            <a:endParaRPr lang="de-DE" dirty="0" smtClean="0"/>
          </a:p>
        </p:txBody>
      </p:sp>
      <p:sp>
        <p:nvSpPr>
          <p:cNvPr id="24" name="Textfeld 23"/>
          <p:cNvSpPr txBox="1"/>
          <p:nvPr/>
        </p:nvSpPr>
        <p:spPr>
          <a:xfrm>
            <a:off x="989808" y="4902808"/>
            <a:ext cx="474847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12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4681220" y="8300105"/>
            <a:ext cx="310660" cy="307777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400" dirty="0" smtClean="0">
                <a:latin typeface="Verdana"/>
                <a:cs typeface="Verdana"/>
              </a:rPr>
              <a:t>1</a:t>
            </a:r>
            <a:endParaRPr lang="de-DE" sz="1400" dirty="0">
              <a:latin typeface="Verdana"/>
              <a:cs typeface="Verdana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69680" y="8741998"/>
            <a:ext cx="310660" cy="307777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400" dirty="0">
                <a:latin typeface="Verdana"/>
                <a:cs typeface="Verdana"/>
              </a:rPr>
              <a:t>2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2402673" y="8741998"/>
            <a:ext cx="310660" cy="307777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400" dirty="0" smtClean="0">
                <a:latin typeface="Verdana"/>
                <a:cs typeface="Verdana"/>
              </a:rPr>
              <a:t>3</a:t>
            </a:r>
            <a:endParaRPr lang="de-DE" sz="1400" dirty="0">
              <a:latin typeface="Verdana"/>
              <a:cs typeface="Verdana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4681220" y="8741218"/>
            <a:ext cx="310660" cy="307777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400" dirty="0" smtClean="0">
                <a:latin typeface="Verdana"/>
                <a:cs typeface="Verdana"/>
              </a:rPr>
              <a:t>4</a:t>
            </a:r>
            <a:endParaRPr lang="de-DE" sz="1400" dirty="0">
              <a:latin typeface="Verdana"/>
              <a:cs typeface="Verdana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602793" y="3147755"/>
            <a:ext cx="805117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mpd="sng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Lunge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5365282" y="2555018"/>
            <a:ext cx="345132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3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4681220" y="9138783"/>
            <a:ext cx="310660" cy="307777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400" dirty="0">
                <a:latin typeface="Verdana"/>
                <a:cs typeface="Verdana"/>
              </a:rPr>
              <a:t>5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2402673" y="8300105"/>
            <a:ext cx="310660" cy="307777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400" dirty="0" smtClean="0">
                <a:latin typeface="Verdana"/>
                <a:cs typeface="Verdana"/>
              </a:rPr>
              <a:t>6</a:t>
            </a:r>
            <a:endParaRPr lang="de-DE" sz="1400" dirty="0">
              <a:latin typeface="Verdana"/>
              <a:cs typeface="Verdana"/>
            </a:endParaRPr>
          </a:p>
        </p:txBody>
      </p:sp>
      <p:sp>
        <p:nvSpPr>
          <p:cNvPr id="34" name="Textfeld 33"/>
          <p:cNvSpPr txBox="1"/>
          <p:nvPr/>
        </p:nvSpPr>
        <p:spPr>
          <a:xfrm>
            <a:off x="105269" y="7918964"/>
            <a:ext cx="310660" cy="307777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400" dirty="0" smtClean="0">
                <a:latin typeface="Verdana"/>
                <a:cs typeface="Verdana"/>
              </a:rPr>
              <a:t>7</a:t>
            </a:r>
            <a:endParaRPr lang="de-DE" sz="1400" dirty="0">
              <a:latin typeface="Verdana"/>
              <a:cs typeface="Verdana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2402673" y="7918964"/>
            <a:ext cx="310660" cy="307777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400" dirty="0">
                <a:latin typeface="Verdana"/>
                <a:cs typeface="Verdana"/>
              </a:rPr>
              <a:t>8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5386592" y="1646893"/>
            <a:ext cx="302511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8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3763867" y="1310172"/>
            <a:ext cx="2572864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mpd="sng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>
                <a:latin typeface="Verdana"/>
                <a:cs typeface="Verdana"/>
              </a:rPr>
              <a:t>o</a:t>
            </a:r>
            <a:r>
              <a:rPr lang="de-DE" sz="1600" dirty="0" smtClean="0">
                <a:latin typeface="Verdana"/>
                <a:cs typeface="Verdana"/>
              </a:rPr>
              <a:t>berer Körperkreislauf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4731281" y="6168962"/>
            <a:ext cx="1758750" cy="58477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mpd="sng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1600" dirty="0">
                <a:latin typeface="Verdana"/>
                <a:cs typeface="Verdana"/>
              </a:rPr>
              <a:t>u</a:t>
            </a:r>
            <a:r>
              <a:rPr lang="de-DE" sz="1600" dirty="0" smtClean="0">
                <a:latin typeface="Verdana"/>
                <a:cs typeface="Verdana"/>
              </a:rPr>
              <a:t>nterer</a:t>
            </a:r>
          </a:p>
          <a:p>
            <a:r>
              <a:rPr lang="de-DE" sz="1600" dirty="0" smtClean="0">
                <a:latin typeface="Verdana"/>
                <a:cs typeface="Verdana"/>
              </a:rPr>
              <a:t>Körperkreislauf</a:t>
            </a:r>
          </a:p>
        </p:txBody>
      </p:sp>
      <p:sp>
        <p:nvSpPr>
          <p:cNvPr id="55" name="Textfeld 54"/>
          <p:cNvSpPr txBox="1"/>
          <p:nvPr/>
        </p:nvSpPr>
        <p:spPr>
          <a:xfrm>
            <a:off x="380340" y="6408288"/>
            <a:ext cx="1120545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mpd="sng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Kapillare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105269" y="8300105"/>
            <a:ext cx="310660" cy="307777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400" dirty="0" smtClean="0">
                <a:latin typeface="Verdana"/>
                <a:cs typeface="Verdana"/>
              </a:rPr>
              <a:t>9</a:t>
            </a:r>
            <a:endParaRPr lang="de-DE" sz="1400" dirty="0">
              <a:latin typeface="Verdana"/>
              <a:cs typeface="Verdana"/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4575951" y="7918964"/>
            <a:ext cx="415929" cy="307777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400" dirty="0" smtClean="0">
                <a:latin typeface="Verdana"/>
                <a:cs typeface="Verdana"/>
              </a:rPr>
              <a:t>10</a:t>
            </a:r>
            <a:endParaRPr lang="de-DE" sz="1400" dirty="0">
              <a:latin typeface="Verdana"/>
              <a:cs typeface="Verdana"/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2297404" y="9138783"/>
            <a:ext cx="415929" cy="307777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400" dirty="0" smtClean="0">
                <a:latin typeface="Verdana"/>
                <a:cs typeface="Verdana"/>
              </a:rPr>
              <a:t>12</a:t>
            </a:r>
            <a:endParaRPr lang="de-DE" sz="1400" dirty="0">
              <a:latin typeface="Verdana"/>
              <a:cs typeface="Verdana"/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-6352" y="9138783"/>
            <a:ext cx="415929" cy="307777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400" dirty="0" smtClean="0">
                <a:latin typeface="Verdana"/>
                <a:cs typeface="Verdana"/>
              </a:rPr>
              <a:t>11</a:t>
            </a:r>
            <a:endParaRPr lang="de-DE" sz="1400" dirty="0">
              <a:latin typeface="Verdana"/>
              <a:cs typeface="Verdana"/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5044109" y="4629487"/>
            <a:ext cx="1149006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mpd="sng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Pfortader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1026038" y="5910915"/>
            <a:ext cx="474847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12</a:t>
            </a:r>
            <a:endParaRPr lang="de-DE" sz="1600" dirty="0">
              <a:latin typeface="Verdana"/>
              <a:cs typeface="Verdana"/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4402671" y="2073018"/>
            <a:ext cx="1934060" cy="33855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mpd="sng"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600" dirty="0" smtClean="0">
                <a:latin typeface="Verdana"/>
                <a:cs typeface="Verdana"/>
              </a:rPr>
              <a:t>Lungenkreislauf</a:t>
            </a:r>
          </a:p>
        </p:txBody>
      </p:sp>
      <p:sp>
        <p:nvSpPr>
          <p:cNvPr id="63" name="Textfeld 62"/>
          <p:cNvSpPr txBox="1"/>
          <p:nvPr/>
        </p:nvSpPr>
        <p:spPr>
          <a:xfrm>
            <a:off x="2300796" y="9527811"/>
            <a:ext cx="415929" cy="307777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FF3548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400" dirty="0" smtClean="0">
                <a:latin typeface="Verdana"/>
                <a:cs typeface="Verdana"/>
              </a:rPr>
              <a:t>13</a:t>
            </a:r>
            <a:endParaRPr lang="de-DE" sz="14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861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1" animBg="1"/>
      <p:bldP spid="26" grpId="1" animBg="1"/>
      <p:bldP spid="28" grpId="1" animBg="1"/>
      <p:bldP spid="29" grpId="1" animBg="1"/>
      <p:bldP spid="32" grpId="1" animBg="1"/>
      <p:bldP spid="33" grpId="1" animBg="1"/>
      <p:bldP spid="34" grpId="1" animBg="1"/>
      <p:bldP spid="35" grpId="1" animBg="1"/>
      <p:bldP spid="52" grpId="0" animBg="1"/>
      <p:bldP spid="56" grpId="1" animBg="1"/>
      <p:bldP spid="57" grpId="1" animBg="1"/>
      <p:bldP spid="58" grpId="1" animBg="1"/>
      <p:bldP spid="59" grpId="1" animBg="1"/>
      <p:bldP spid="6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540001" y="3660407"/>
            <a:ext cx="5706683" cy="4160997"/>
          </a:xfrm>
        </p:spPr>
        <p:txBody>
          <a:bodyPr/>
          <a:lstStyle/>
          <a:p>
            <a:endParaRPr lang="de-DE" dirty="0" smtClean="0"/>
          </a:p>
          <a:p>
            <a:r>
              <a:rPr lang="de-DE" sz="2800" dirty="0" smtClean="0"/>
              <a:t>Du hast nun 1 Minute </a:t>
            </a:r>
            <a:r>
              <a:rPr lang="de-DE" sz="2800" dirty="0" smtClean="0">
                <a:solidFill>
                  <a:srgbClr val="0C190B"/>
                </a:solidFill>
              </a:rPr>
              <a:t>Zeit. </a:t>
            </a:r>
            <a:r>
              <a:rPr lang="de-DE" sz="2800" b="1" dirty="0" smtClean="0">
                <a:solidFill>
                  <a:srgbClr val="008000"/>
                </a:solidFill>
              </a:rPr>
              <a:t>PRÄGE </a:t>
            </a:r>
            <a:r>
              <a:rPr lang="de-DE" sz="2800" dirty="0" smtClean="0"/>
              <a:t>dir die Begriffe gut ein!</a:t>
            </a:r>
          </a:p>
          <a:p>
            <a:pPr marL="0" indent="0">
              <a:buNone/>
            </a:pPr>
            <a:endParaRPr lang="de-DE" sz="2800" dirty="0" smtClean="0"/>
          </a:p>
          <a:p>
            <a:r>
              <a:rPr lang="de-DE" sz="2800" b="1" dirty="0" smtClean="0">
                <a:solidFill>
                  <a:srgbClr val="008000"/>
                </a:solidFill>
              </a:rPr>
              <a:t>VERVOLLSTÄNDIGE </a:t>
            </a:r>
            <a:r>
              <a:rPr lang="de-DE" sz="2800" dirty="0" smtClean="0">
                <a:solidFill>
                  <a:srgbClr val="0C190B"/>
                </a:solidFill>
              </a:rPr>
              <a:t>nun</a:t>
            </a:r>
            <a:r>
              <a:rPr lang="de-DE" sz="2800" dirty="0" smtClean="0">
                <a:solidFill>
                  <a:srgbClr val="008000"/>
                </a:solidFill>
              </a:rPr>
              <a:t> </a:t>
            </a:r>
            <a:r>
              <a:rPr lang="de-DE" sz="2800" dirty="0" smtClean="0"/>
              <a:t>Aufgabe 21 a) auf </a:t>
            </a:r>
            <a:r>
              <a:rPr lang="de-DE" sz="2800" dirty="0" smtClean="0"/>
              <a:t>Seite </a:t>
            </a:r>
            <a:r>
              <a:rPr lang="de-DE" sz="2800" dirty="0" smtClean="0"/>
              <a:t>98 in </a:t>
            </a:r>
            <a:r>
              <a:rPr lang="de-DE" sz="2800" smtClean="0"/>
              <a:t>Mehrfach Biologie 4,Teil </a:t>
            </a:r>
            <a:r>
              <a:rPr lang="de-DE" sz="2800" dirty="0" smtClean="0"/>
              <a:t>2!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en-US" sz="4000" dirty="0" err="1" smtClean="0"/>
              <a:t>Arbeitsauftrag</a:t>
            </a:r>
            <a:r>
              <a:rPr lang="en-US" sz="4000" dirty="0" smtClean="0"/>
              <a:t> 2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29784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ERITAS_Folienmaster2013_Verdana">
  <a:themeElements>
    <a:clrScheme name="Benutzerdefiniert 1">
      <a:dk1>
        <a:srgbClr val="0C190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A8AAA5254494F42AA9C0705EC04EA9E" ma:contentTypeVersion="18" ma:contentTypeDescription="Ein neues Dokument erstellen." ma:contentTypeScope="" ma:versionID="a00ae57cb336447efd65b75ccd503ce0">
  <xsd:schema xmlns:xsd="http://www.w3.org/2001/XMLSchema" xmlns:xs="http://www.w3.org/2001/XMLSchema" xmlns:p="http://schemas.microsoft.com/office/2006/metadata/properties" xmlns:ns2="6e588711-d2a0-4a74-a7d2-8614e1daea8a" xmlns:ns3="a9c84421-597c-4a2c-ba33-ddf8faea93f7" targetNamespace="http://schemas.microsoft.com/office/2006/metadata/properties" ma:root="true" ma:fieldsID="4892edf3d0c910eeb139dca52fcf2955" ns2:_="" ns3:_="">
    <xsd:import namespace="6e588711-d2a0-4a74-a7d2-8614e1daea8a"/>
    <xsd:import namespace="a9c84421-597c-4a2c-ba33-ddf8faea93f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588711-d2a0-4a74-a7d2-8614e1daea8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d539a656-fca7-4249-93aa-2cb64ab32901}" ma:internalName="TaxCatchAll" ma:showField="CatchAllData" ma:web="6e588711-d2a0-4a74-a7d2-8614e1daea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c84421-597c-4a2c-ba33-ddf8faea93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Bildmarkierungen" ma:readOnly="false" ma:fieldId="{5cf76f15-5ced-4ddc-b409-7134ff3c332f}" ma:taxonomyMulti="true" ma:sspId="69ce455e-ab7e-4aa1-9b99-d8179879f21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6e588711-d2a0-4a74-a7d2-8614e1daea8a">J7HJHSHRWXK3-1520497930-149956</_dlc_DocId>
    <_dlc_DocIdUrl xmlns="6e588711-d2a0-4a74-a7d2-8614e1daea8a">
      <Url>https://ver365.sharepoint.com/sites/Produkte/_layouts/15/DocIdRedir.aspx?ID=J7HJHSHRWXK3-1520497930-149956</Url>
      <Description>J7HJHSHRWXK3-1520497930-149956</Description>
    </_dlc_DocIdUrl>
    <lcf76f155ced4ddcb4097134ff3c332f xmlns="a9c84421-597c-4a2c-ba33-ddf8faea93f7">
      <Terms xmlns="http://schemas.microsoft.com/office/infopath/2007/PartnerControls"/>
    </lcf76f155ced4ddcb4097134ff3c332f>
    <TaxCatchAll xmlns="6e588711-d2a0-4a74-a7d2-8614e1daea8a" xsi:nil="true"/>
  </documentManagement>
</p:properties>
</file>

<file path=customXml/itemProps1.xml><?xml version="1.0" encoding="utf-8"?>
<ds:datastoreItem xmlns:ds="http://schemas.openxmlformats.org/officeDocument/2006/customXml" ds:itemID="{54EC86F9-1BD6-499F-BB4B-55779631D5CC}"/>
</file>

<file path=customXml/itemProps2.xml><?xml version="1.0" encoding="utf-8"?>
<ds:datastoreItem xmlns:ds="http://schemas.openxmlformats.org/officeDocument/2006/customXml" ds:itemID="{C3AE58A1-1668-4C6D-ACB9-429ECCFF1656}"/>
</file>

<file path=customXml/itemProps3.xml><?xml version="1.0" encoding="utf-8"?>
<ds:datastoreItem xmlns:ds="http://schemas.openxmlformats.org/officeDocument/2006/customXml" ds:itemID="{CE3823D4-45C2-4503-9285-A4B3A9747C5A}"/>
</file>

<file path=customXml/itemProps4.xml><?xml version="1.0" encoding="utf-8"?>
<ds:datastoreItem xmlns:ds="http://schemas.openxmlformats.org/officeDocument/2006/customXml" ds:itemID="{FBCAF464-1369-471C-858D-38633D705D1E}"/>
</file>

<file path=docProps/app.xml><?xml version="1.0" encoding="utf-8"?>
<Properties xmlns="http://schemas.openxmlformats.org/officeDocument/2006/extended-properties" xmlns:vt="http://schemas.openxmlformats.org/officeDocument/2006/docPropsVTypes">
  <Template>VERITAS_Folienmaster2013_Verdana</Template>
  <TotalTime>0</TotalTime>
  <Words>97</Words>
  <Application>Microsoft Office PowerPoint</Application>
  <PresentationFormat>A4-Papier (210x297 mm)</PresentationFormat>
  <Paragraphs>57</Paragraphs>
  <Slides>4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VERITAS_Folienmaster2013_Verdana</vt:lpstr>
      <vt:lpstr>Folie 1</vt:lpstr>
      <vt:lpstr>Folie 2</vt:lpstr>
      <vt:lpstr>Folie 3</vt:lpstr>
      <vt:lpstr>Folie 4</vt:lpstr>
    </vt:vector>
  </TitlesOfParts>
  <Company>eworx Network &amp; Internet GmbH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Lenovo User</dc:creator>
  <cp:lastModifiedBy>Lenovo User</cp:lastModifiedBy>
  <cp:revision>51</cp:revision>
  <cp:lastPrinted>2013-12-28T16:45:16Z</cp:lastPrinted>
  <dcterms:created xsi:type="dcterms:W3CDTF">2013-07-03T15:20:00Z</dcterms:created>
  <dcterms:modified xsi:type="dcterms:W3CDTF">2016-07-19T09:10:47Z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0x010100CA8AAA5254494F42AA9C0705EC04EA9E</vt:lpwstr>
  </property>
  <property fmtid="{D5CDD505-2E9C-101B-9397-08002B2CF9AE}" pid="3" name="_dlc_DocIdItemGuid">
    <vt:lpwstr>d494d722-e4ad-4382-8af0-e7be850777eb</vt:lpwstr>
  </property>
</Properties>
</file>